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87"/>
  </p:notesMasterIdLst>
  <p:sldIdLst>
    <p:sldId id="257" r:id="rId2"/>
    <p:sldId id="355" r:id="rId3"/>
    <p:sldId id="363" r:id="rId4"/>
    <p:sldId id="364" r:id="rId5"/>
    <p:sldId id="365" r:id="rId6"/>
    <p:sldId id="366" r:id="rId7"/>
    <p:sldId id="367" r:id="rId8"/>
    <p:sldId id="295" r:id="rId9"/>
    <p:sldId id="258" r:id="rId10"/>
    <p:sldId id="260" r:id="rId11"/>
    <p:sldId id="261" r:id="rId12"/>
    <p:sldId id="341" r:id="rId13"/>
    <p:sldId id="262" r:id="rId14"/>
    <p:sldId id="264" r:id="rId15"/>
    <p:sldId id="278" r:id="rId16"/>
    <p:sldId id="296" r:id="rId17"/>
    <p:sldId id="267" r:id="rId18"/>
    <p:sldId id="269" r:id="rId19"/>
    <p:sldId id="270" r:id="rId20"/>
    <p:sldId id="271" r:id="rId21"/>
    <p:sldId id="272" r:id="rId22"/>
    <p:sldId id="273" r:id="rId23"/>
    <p:sldId id="274" r:id="rId24"/>
    <p:sldId id="275" r:id="rId25"/>
    <p:sldId id="276" r:id="rId26"/>
    <p:sldId id="304" r:id="rId27"/>
    <p:sldId id="330" r:id="rId28"/>
    <p:sldId id="342" r:id="rId29"/>
    <p:sldId id="279" r:id="rId30"/>
    <p:sldId id="280" r:id="rId31"/>
    <p:sldId id="281" r:id="rId32"/>
    <p:sldId id="368" r:id="rId33"/>
    <p:sldId id="370" r:id="rId34"/>
    <p:sldId id="369" r:id="rId35"/>
    <p:sldId id="347" r:id="rId36"/>
    <p:sldId id="348" r:id="rId37"/>
    <p:sldId id="349" r:id="rId38"/>
    <p:sldId id="350" r:id="rId39"/>
    <p:sldId id="351" r:id="rId40"/>
    <p:sldId id="352" r:id="rId41"/>
    <p:sldId id="353" r:id="rId42"/>
    <p:sldId id="354" r:id="rId43"/>
    <p:sldId id="371" r:id="rId44"/>
    <p:sldId id="324" r:id="rId45"/>
    <p:sldId id="325" r:id="rId46"/>
    <p:sldId id="326" r:id="rId47"/>
    <p:sldId id="299" r:id="rId48"/>
    <p:sldId id="358" r:id="rId49"/>
    <p:sldId id="359" r:id="rId50"/>
    <p:sldId id="360" r:id="rId51"/>
    <p:sldId id="294" r:id="rId52"/>
    <p:sldId id="305" r:id="rId53"/>
    <p:sldId id="372" r:id="rId54"/>
    <p:sldId id="373" r:id="rId55"/>
    <p:sldId id="374" r:id="rId56"/>
    <p:sldId id="375" r:id="rId57"/>
    <p:sldId id="376" r:id="rId58"/>
    <p:sldId id="308" r:id="rId59"/>
    <p:sldId id="314" r:id="rId60"/>
    <p:sldId id="307" r:id="rId61"/>
    <p:sldId id="312" r:id="rId62"/>
    <p:sldId id="306" r:id="rId63"/>
    <p:sldId id="362" r:id="rId64"/>
    <p:sldId id="378" r:id="rId65"/>
    <p:sldId id="382" r:id="rId66"/>
    <p:sldId id="386" r:id="rId67"/>
    <p:sldId id="384" r:id="rId68"/>
    <p:sldId id="377" r:id="rId69"/>
    <p:sldId id="381" r:id="rId70"/>
    <p:sldId id="379" r:id="rId71"/>
    <p:sldId id="380" r:id="rId72"/>
    <p:sldId id="311" r:id="rId73"/>
    <p:sldId id="313" r:id="rId74"/>
    <p:sldId id="315" r:id="rId75"/>
    <p:sldId id="316" r:id="rId76"/>
    <p:sldId id="317" r:id="rId77"/>
    <p:sldId id="318" r:id="rId78"/>
    <p:sldId id="320" r:id="rId79"/>
    <p:sldId id="310" r:id="rId80"/>
    <p:sldId id="332" r:id="rId81"/>
    <p:sldId id="333" r:id="rId82"/>
    <p:sldId id="334" r:id="rId83"/>
    <p:sldId id="335" r:id="rId84"/>
    <p:sldId id="336" r:id="rId85"/>
    <p:sldId id="30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EBCDA-322E-564D-8DCB-84175BBA72BA}">
          <p14:sldIdLst>
            <p14:sldId id="257"/>
            <p14:sldId id="355"/>
            <p14:sldId id="363"/>
            <p14:sldId id="364"/>
            <p14:sldId id="365"/>
            <p14:sldId id="366"/>
            <p14:sldId id="367"/>
            <p14:sldId id="295"/>
          </p14:sldIdLst>
        </p14:section>
        <p14:section name="Unsafe code" id="{289697E8-F337-BD48-A8D7-AEB8B93C5BCE}">
          <p14:sldIdLst>
            <p14:sldId id="258"/>
            <p14:sldId id="260"/>
            <p14:sldId id="261"/>
            <p14:sldId id="341"/>
            <p14:sldId id="262"/>
            <p14:sldId id="264"/>
            <p14:sldId id="278"/>
            <p14:sldId id="296"/>
            <p14:sldId id="267"/>
            <p14:sldId id="269"/>
            <p14:sldId id="270"/>
            <p14:sldId id="271"/>
            <p14:sldId id="272"/>
            <p14:sldId id="273"/>
            <p14:sldId id="274"/>
            <p14:sldId id="275"/>
            <p14:sldId id="276"/>
            <p14:sldId id="304"/>
            <p14:sldId id="330"/>
            <p14:sldId id="342"/>
          </p14:sldIdLst>
        </p14:section>
        <p14:section name="Interior mutability" id="{3D740A71-2067-DE49-A820-63C83D6D9319}">
          <p14:sldIdLst>
            <p14:sldId id="279"/>
            <p14:sldId id="280"/>
            <p14:sldId id="281"/>
            <p14:sldId id="368"/>
            <p14:sldId id="370"/>
            <p14:sldId id="369"/>
            <p14:sldId id="347"/>
            <p14:sldId id="348"/>
            <p14:sldId id="349"/>
            <p14:sldId id="350"/>
            <p14:sldId id="351"/>
            <p14:sldId id="352"/>
            <p14:sldId id="353"/>
            <p14:sldId id="354"/>
            <p14:sldId id="371"/>
            <p14:sldId id="324"/>
            <p14:sldId id="325"/>
            <p14:sldId id="326"/>
            <p14:sldId id="299"/>
            <p14:sldId id="358"/>
            <p14:sldId id="359"/>
            <p14:sldId id="360"/>
          </p14:sldIdLst>
        </p14:section>
        <p14:section name="Concurrency" id="{182D454E-F6C8-AE43-BA7D-AEAC5A894348}">
          <p14:sldIdLst>
            <p14:sldId id="294"/>
            <p14:sldId id="305"/>
            <p14:sldId id="372"/>
            <p14:sldId id="373"/>
            <p14:sldId id="374"/>
            <p14:sldId id="375"/>
            <p14:sldId id="376"/>
            <p14:sldId id="308"/>
            <p14:sldId id="314"/>
            <p14:sldId id="307"/>
            <p14:sldId id="312"/>
            <p14:sldId id="306"/>
            <p14:sldId id="362"/>
            <p14:sldId id="378"/>
            <p14:sldId id="382"/>
            <p14:sldId id="386"/>
            <p14:sldId id="384"/>
            <p14:sldId id="377"/>
            <p14:sldId id="381"/>
            <p14:sldId id="379"/>
            <p14:sldId id="380"/>
            <p14:sldId id="311"/>
            <p14:sldId id="313"/>
            <p14:sldId id="315"/>
            <p14:sldId id="316"/>
            <p14:sldId id="317"/>
            <p14:sldId id="318"/>
            <p14:sldId id="320"/>
            <p14:sldId id="310"/>
            <p14:sldId id="332"/>
            <p14:sldId id="333"/>
            <p14:sldId id="334"/>
            <p14:sldId id="335"/>
            <p14:sldId id="336"/>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714"/>
    <a:srgbClr val="DCDA1A"/>
    <a:srgbClr val="F8B69B"/>
    <a:srgbClr val="CEEDFF"/>
    <a:srgbClr val="72720F"/>
    <a:srgbClr val="ADF4EE"/>
    <a:srgbClr val="00F5F3"/>
    <a:srgbClr val="9CAA58"/>
    <a:srgbClr val="DCEF79"/>
    <a:srgbClr val="F6FF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4"/>
    <p:restoredTop sz="88117"/>
  </p:normalViewPr>
  <p:slideViewPr>
    <p:cSldViewPr snapToGrid="0">
      <p:cViewPr>
        <p:scale>
          <a:sx n="65" d="100"/>
          <a:sy n="65" d="100"/>
        </p:scale>
        <p:origin x="1344" y="976"/>
      </p:cViewPr>
      <p:guideLst/>
    </p:cSldViewPr>
  </p:slideViewPr>
  <p:notesTextViewPr>
    <p:cViewPr>
      <p:scale>
        <a:sx n="1" d="1"/>
        <a:sy n="1" d="1"/>
      </p:scale>
      <p:origin x="0" y="0"/>
    </p:cViewPr>
  </p:notesTextViewPr>
  <p:notesViewPr>
    <p:cSldViewPr snapToGrid="0">
      <p:cViewPr varScale="1">
        <p:scale>
          <a:sx n="90" d="100"/>
          <a:sy n="90" d="100"/>
        </p:scale>
        <p:origin x="2592"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10795-7CE1-364D-9A52-EE07557AE48B}" type="datetimeFigureOut">
              <a:rPr lang="en-US" smtClean="0"/>
              <a:t>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A9D-7E66-9E4A-9F88-5063F1711E7F}" type="slidenum">
              <a:rPr lang="en-US" smtClean="0"/>
              <a:t>‹#›</a:t>
            </a:fld>
            <a:endParaRPr lang="en-US"/>
          </a:p>
        </p:txBody>
      </p:sp>
    </p:spTree>
    <p:extLst>
      <p:ext uri="{BB962C8B-B14F-4D97-AF65-F5344CB8AC3E}">
        <p14:creationId xmlns:p14="http://schemas.microsoft.com/office/powerpoint/2010/main" val="131172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 is widely known to have a lot of restrictions. These restrictions are actually pretty good for verification …</a:t>
            </a:r>
          </a:p>
          <a:p>
            <a:r>
              <a:rPr lang="en-US" dirty="0"/>
              <a:t>This morning, we stuck to those restrictions, and </a:t>
            </a:r>
            <a:r>
              <a:rPr lang="en-US" dirty="0" err="1"/>
              <a:t>Verus</a:t>
            </a:r>
            <a:r>
              <a:rPr lang="en-US" dirty="0"/>
              <a:t> works pretty well when you do</a:t>
            </a:r>
          </a:p>
          <a:p>
            <a:r>
              <a:rPr lang="en-US" dirty="0"/>
              <a:t>But there are ways to bend those restrictions …</a:t>
            </a:r>
          </a:p>
        </p:txBody>
      </p:sp>
      <p:sp>
        <p:nvSpPr>
          <p:cNvPr id="4" name="Slide Number Placeholder 3"/>
          <p:cNvSpPr>
            <a:spLocks noGrp="1"/>
          </p:cNvSpPr>
          <p:nvPr>
            <p:ph type="sldNum" sz="quarter" idx="5"/>
          </p:nvPr>
        </p:nvSpPr>
        <p:spPr/>
        <p:txBody>
          <a:bodyPr/>
          <a:lstStyle/>
          <a:p>
            <a:fld id="{F24F1A9D-7E66-9E4A-9F88-5063F1711E7F}" type="slidenum">
              <a:rPr lang="en-US" smtClean="0"/>
              <a:t>2</a:t>
            </a:fld>
            <a:endParaRPr lang="en-US"/>
          </a:p>
        </p:txBody>
      </p:sp>
    </p:spTree>
    <p:extLst>
      <p:ext uri="{BB962C8B-B14F-4D97-AF65-F5344CB8AC3E}">
        <p14:creationId xmlns:p14="http://schemas.microsoft.com/office/powerpoint/2010/main" val="1650325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43</a:t>
            </a:fld>
            <a:endParaRPr lang="en-US"/>
          </a:p>
        </p:txBody>
      </p:sp>
    </p:spTree>
    <p:extLst>
      <p:ext uri="{BB962C8B-B14F-4D97-AF65-F5344CB8AC3E}">
        <p14:creationId xmlns:p14="http://schemas.microsoft.com/office/powerpoint/2010/main" val="4208328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50</a:t>
            </a:fld>
            <a:endParaRPr lang="en-US"/>
          </a:p>
        </p:txBody>
      </p:sp>
    </p:spTree>
    <p:extLst>
      <p:ext uri="{BB962C8B-B14F-4D97-AF65-F5344CB8AC3E}">
        <p14:creationId xmlns:p14="http://schemas.microsoft.com/office/powerpoint/2010/main" val="215705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Rope font is from: https://</a:t>
            </a:r>
            <a:r>
              <a:rPr lang="en-US" dirty="0" err="1"/>
              <a:t>www.fontspace.com</a:t>
            </a:r>
            <a:r>
              <a:rPr lang="en-US" dirty="0"/>
              <a:t>/category/rope</a:t>
            </a:r>
          </a:p>
        </p:txBody>
      </p:sp>
      <p:sp>
        <p:nvSpPr>
          <p:cNvPr id="4" name="Slide Number Placeholder 3"/>
          <p:cNvSpPr>
            <a:spLocks noGrp="1"/>
          </p:cNvSpPr>
          <p:nvPr>
            <p:ph type="sldNum" sz="quarter" idx="5"/>
          </p:nvPr>
        </p:nvSpPr>
        <p:spPr/>
        <p:txBody>
          <a:bodyPr/>
          <a:lstStyle/>
          <a:p>
            <a:fld id="{F24F1A9D-7E66-9E4A-9F88-5063F1711E7F}" type="slidenum">
              <a:rPr lang="en-US" smtClean="0"/>
              <a:t>51</a:t>
            </a:fld>
            <a:endParaRPr lang="en-US"/>
          </a:p>
        </p:txBody>
      </p:sp>
    </p:spTree>
    <p:extLst>
      <p:ext uri="{BB962C8B-B14F-4D97-AF65-F5344CB8AC3E}">
        <p14:creationId xmlns:p14="http://schemas.microsoft.com/office/powerpoint/2010/main" val="2631132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lock is _multi-threaded_ but it isn’t truly concurrent.</a:t>
            </a:r>
          </a:p>
        </p:txBody>
      </p:sp>
      <p:sp>
        <p:nvSpPr>
          <p:cNvPr id="4" name="Slide Number Placeholder 3"/>
          <p:cNvSpPr>
            <a:spLocks noGrp="1"/>
          </p:cNvSpPr>
          <p:nvPr>
            <p:ph type="sldNum" sz="quarter" idx="5"/>
          </p:nvPr>
        </p:nvSpPr>
        <p:spPr/>
        <p:txBody>
          <a:bodyPr/>
          <a:lstStyle/>
          <a:p>
            <a:fld id="{F24F1A9D-7E66-9E4A-9F88-5063F1711E7F}" type="slidenum">
              <a:rPr lang="en-US" smtClean="0"/>
              <a:t>52</a:t>
            </a:fld>
            <a:endParaRPr lang="en-US"/>
          </a:p>
        </p:txBody>
      </p:sp>
    </p:spTree>
    <p:extLst>
      <p:ext uri="{BB962C8B-B14F-4D97-AF65-F5344CB8AC3E}">
        <p14:creationId xmlns:p14="http://schemas.microsoft.com/office/powerpoint/2010/main" val="173908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54</a:t>
            </a:fld>
            <a:endParaRPr lang="en-US"/>
          </a:p>
        </p:txBody>
      </p:sp>
    </p:spTree>
    <p:extLst>
      <p:ext uri="{BB962C8B-B14F-4D97-AF65-F5344CB8AC3E}">
        <p14:creationId xmlns:p14="http://schemas.microsoft.com/office/powerpoint/2010/main" val="3889755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55</a:t>
            </a:fld>
            <a:endParaRPr lang="en-US"/>
          </a:p>
        </p:txBody>
      </p:sp>
    </p:spTree>
    <p:extLst>
      <p:ext uri="{BB962C8B-B14F-4D97-AF65-F5344CB8AC3E}">
        <p14:creationId xmlns:p14="http://schemas.microsoft.com/office/powerpoint/2010/main" val="512056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56</a:t>
            </a:fld>
            <a:endParaRPr lang="en-US"/>
          </a:p>
        </p:txBody>
      </p:sp>
    </p:spTree>
    <p:extLst>
      <p:ext uri="{BB962C8B-B14F-4D97-AF65-F5344CB8AC3E}">
        <p14:creationId xmlns:p14="http://schemas.microsoft.com/office/powerpoint/2010/main" val="2570514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57</a:t>
            </a:fld>
            <a:endParaRPr lang="en-US"/>
          </a:p>
        </p:txBody>
      </p:sp>
    </p:spTree>
    <p:extLst>
      <p:ext uri="{BB962C8B-B14F-4D97-AF65-F5344CB8AC3E}">
        <p14:creationId xmlns:p14="http://schemas.microsoft.com/office/powerpoint/2010/main" val="1541180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58</a:t>
            </a:fld>
            <a:endParaRPr lang="en-US"/>
          </a:p>
        </p:txBody>
      </p:sp>
    </p:spTree>
    <p:extLst>
      <p:ext uri="{BB962C8B-B14F-4D97-AF65-F5344CB8AC3E}">
        <p14:creationId xmlns:p14="http://schemas.microsoft.com/office/powerpoint/2010/main" val="897974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73</a:t>
            </a:fld>
            <a:endParaRPr lang="en-US"/>
          </a:p>
        </p:txBody>
      </p:sp>
    </p:spTree>
    <p:extLst>
      <p:ext uri="{BB962C8B-B14F-4D97-AF65-F5344CB8AC3E}">
        <p14:creationId xmlns:p14="http://schemas.microsoft.com/office/powerpoint/2010/main" val="289251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3 big topics today – interior mutability, unsafe code, and concurrency</a:t>
            </a:r>
          </a:p>
          <a:p>
            <a:r>
              <a:rPr lang="en-US" dirty="0"/>
              <a:t>[poll audience if they know what interior mutability, unsafe code are]</a:t>
            </a:r>
          </a:p>
          <a:p>
            <a:r>
              <a:rPr lang="en-US" dirty="0"/>
              <a:t>These 3 topics are actually highly interrelated, in that any code using 1 of them is very likely using 1 of the others as well. To verify significant systems requires us to be proficient in the art of composing all the related concepts. For this talk, though, I’ll try to distill each to its essence and a present a self-contained introduction to each, at least for the first 2.</a:t>
            </a:r>
          </a:p>
        </p:txBody>
      </p:sp>
      <p:sp>
        <p:nvSpPr>
          <p:cNvPr id="4" name="Slide Number Placeholder 3"/>
          <p:cNvSpPr>
            <a:spLocks noGrp="1"/>
          </p:cNvSpPr>
          <p:nvPr>
            <p:ph type="sldNum" sz="quarter" idx="5"/>
          </p:nvPr>
        </p:nvSpPr>
        <p:spPr/>
        <p:txBody>
          <a:bodyPr/>
          <a:lstStyle/>
          <a:p>
            <a:fld id="{F24F1A9D-7E66-9E4A-9F88-5063F1711E7F}" type="slidenum">
              <a:rPr lang="en-US" smtClean="0"/>
              <a:t>8</a:t>
            </a:fld>
            <a:endParaRPr lang="en-US"/>
          </a:p>
        </p:txBody>
      </p:sp>
    </p:spTree>
    <p:extLst>
      <p:ext uri="{BB962C8B-B14F-4D97-AF65-F5344CB8AC3E}">
        <p14:creationId xmlns:p14="http://schemas.microsoft.com/office/powerpoint/2010/main" val="3628028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74</a:t>
            </a:fld>
            <a:endParaRPr lang="en-US"/>
          </a:p>
        </p:txBody>
      </p:sp>
    </p:spTree>
    <p:extLst>
      <p:ext uri="{BB962C8B-B14F-4D97-AF65-F5344CB8AC3E}">
        <p14:creationId xmlns:p14="http://schemas.microsoft.com/office/powerpoint/2010/main" val="1343299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75</a:t>
            </a:fld>
            <a:endParaRPr lang="en-US"/>
          </a:p>
        </p:txBody>
      </p:sp>
    </p:spTree>
    <p:extLst>
      <p:ext uri="{BB962C8B-B14F-4D97-AF65-F5344CB8AC3E}">
        <p14:creationId xmlns:p14="http://schemas.microsoft.com/office/powerpoint/2010/main" val="536428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76</a:t>
            </a:fld>
            <a:endParaRPr lang="en-US"/>
          </a:p>
        </p:txBody>
      </p:sp>
    </p:spTree>
    <p:extLst>
      <p:ext uri="{BB962C8B-B14F-4D97-AF65-F5344CB8AC3E}">
        <p14:creationId xmlns:p14="http://schemas.microsoft.com/office/powerpoint/2010/main" val="3081207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77</a:t>
            </a:fld>
            <a:endParaRPr lang="en-US"/>
          </a:p>
        </p:txBody>
      </p:sp>
    </p:spTree>
    <p:extLst>
      <p:ext uri="{BB962C8B-B14F-4D97-AF65-F5344CB8AC3E}">
        <p14:creationId xmlns:p14="http://schemas.microsoft.com/office/powerpoint/2010/main" val="1812449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78</a:t>
            </a:fld>
            <a:endParaRPr lang="en-US"/>
          </a:p>
        </p:txBody>
      </p:sp>
    </p:spTree>
    <p:extLst>
      <p:ext uri="{BB962C8B-B14F-4D97-AF65-F5344CB8AC3E}">
        <p14:creationId xmlns:p14="http://schemas.microsoft.com/office/powerpoint/2010/main" val="1762708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79</a:t>
            </a:fld>
            <a:endParaRPr lang="en-US"/>
          </a:p>
        </p:txBody>
      </p:sp>
    </p:spTree>
    <p:extLst>
      <p:ext uri="{BB962C8B-B14F-4D97-AF65-F5344CB8AC3E}">
        <p14:creationId xmlns:p14="http://schemas.microsoft.com/office/powerpoint/2010/main" val="3572840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space-reaching invariant reaches through the ”ghost dimension”</a:t>
            </a:r>
          </a:p>
        </p:txBody>
      </p:sp>
      <p:sp>
        <p:nvSpPr>
          <p:cNvPr id="4" name="Slide Number Placeholder 3"/>
          <p:cNvSpPr>
            <a:spLocks noGrp="1"/>
          </p:cNvSpPr>
          <p:nvPr>
            <p:ph type="sldNum" sz="quarter" idx="5"/>
          </p:nvPr>
        </p:nvSpPr>
        <p:spPr/>
        <p:txBody>
          <a:bodyPr/>
          <a:lstStyle/>
          <a:p>
            <a:fld id="{F24F1A9D-7E66-9E4A-9F88-5063F1711E7F}" type="slidenum">
              <a:rPr lang="en-US" smtClean="0"/>
              <a:t>83</a:t>
            </a:fld>
            <a:endParaRPr lang="en-US"/>
          </a:p>
        </p:txBody>
      </p:sp>
    </p:spTree>
    <p:extLst>
      <p:ext uri="{BB962C8B-B14F-4D97-AF65-F5344CB8AC3E}">
        <p14:creationId xmlns:p14="http://schemas.microsoft.com/office/powerpoint/2010/main" val="111807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this way, unsafe code doesn’t sound so bad. “Unsafe code” just means it has a requires clause, which is what you all have been practicing with all day. But —</a:t>
            </a:r>
          </a:p>
        </p:txBody>
      </p:sp>
      <p:sp>
        <p:nvSpPr>
          <p:cNvPr id="4" name="Slide Number Placeholder 3"/>
          <p:cNvSpPr>
            <a:spLocks noGrp="1"/>
          </p:cNvSpPr>
          <p:nvPr>
            <p:ph type="sldNum" sz="quarter" idx="5"/>
          </p:nvPr>
        </p:nvSpPr>
        <p:spPr/>
        <p:txBody>
          <a:bodyPr/>
          <a:lstStyle/>
          <a:p>
            <a:fld id="{F24F1A9D-7E66-9E4A-9F88-5063F1711E7F}" type="slidenum">
              <a:rPr lang="en-US" smtClean="0"/>
              <a:t>17</a:t>
            </a:fld>
            <a:endParaRPr lang="en-US"/>
          </a:p>
        </p:txBody>
      </p:sp>
    </p:spTree>
    <p:extLst>
      <p:ext uri="{BB962C8B-B14F-4D97-AF65-F5344CB8AC3E}">
        <p14:creationId xmlns:p14="http://schemas.microsoft.com/office/powerpoint/2010/main" val="163466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Rust does have the capability to cleanly reason about these concepts, it’s just slightly out of reach. We need to grasp a little farther.</a:t>
            </a:r>
          </a:p>
        </p:txBody>
      </p:sp>
      <p:sp>
        <p:nvSpPr>
          <p:cNvPr id="4" name="Slide Number Placeholder 3"/>
          <p:cNvSpPr>
            <a:spLocks noGrp="1"/>
          </p:cNvSpPr>
          <p:nvPr>
            <p:ph type="sldNum" sz="quarter" idx="5"/>
          </p:nvPr>
        </p:nvSpPr>
        <p:spPr/>
        <p:txBody>
          <a:bodyPr/>
          <a:lstStyle/>
          <a:p>
            <a:fld id="{F24F1A9D-7E66-9E4A-9F88-5063F1711E7F}" type="slidenum">
              <a:rPr lang="en-US" smtClean="0"/>
              <a:t>23</a:t>
            </a:fld>
            <a:endParaRPr lang="en-US"/>
          </a:p>
        </p:txBody>
      </p:sp>
    </p:spTree>
    <p:extLst>
      <p:ext uri="{BB962C8B-B14F-4D97-AF65-F5344CB8AC3E}">
        <p14:creationId xmlns:p14="http://schemas.microsoft.com/office/powerpoint/2010/main" val="475955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30</a:t>
            </a:fld>
            <a:endParaRPr lang="en-US"/>
          </a:p>
        </p:txBody>
      </p:sp>
    </p:spTree>
    <p:extLst>
      <p:ext uri="{BB962C8B-B14F-4D97-AF65-F5344CB8AC3E}">
        <p14:creationId xmlns:p14="http://schemas.microsoft.com/office/powerpoint/2010/main" val="205692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32</a:t>
            </a:fld>
            <a:endParaRPr lang="en-US"/>
          </a:p>
        </p:txBody>
      </p:sp>
    </p:spTree>
    <p:extLst>
      <p:ext uri="{BB962C8B-B14F-4D97-AF65-F5344CB8AC3E}">
        <p14:creationId xmlns:p14="http://schemas.microsoft.com/office/powerpoint/2010/main" val="327400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33</a:t>
            </a:fld>
            <a:endParaRPr lang="en-US"/>
          </a:p>
        </p:txBody>
      </p:sp>
    </p:spTree>
    <p:extLst>
      <p:ext uri="{BB962C8B-B14F-4D97-AF65-F5344CB8AC3E}">
        <p14:creationId xmlns:p14="http://schemas.microsoft.com/office/powerpoint/2010/main" val="616785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obviously wrong … if it seems laughably naïve to you, though, I want to emphasize that this is basically how </a:t>
            </a:r>
            <a:r>
              <a:rPr lang="en-US" dirty="0" err="1"/>
              <a:t>Verus</a:t>
            </a:r>
            <a:r>
              <a:rPr lang="en-US" dirty="0"/>
              <a:t> works 90% of the time, when you’re working with “normal” reference types</a:t>
            </a:r>
          </a:p>
        </p:txBody>
      </p:sp>
      <p:sp>
        <p:nvSpPr>
          <p:cNvPr id="4" name="Slide Number Placeholder 3"/>
          <p:cNvSpPr>
            <a:spLocks noGrp="1"/>
          </p:cNvSpPr>
          <p:nvPr>
            <p:ph type="sldNum" sz="quarter" idx="5"/>
          </p:nvPr>
        </p:nvSpPr>
        <p:spPr/>
        <p:txBody>
          <a:bodyPr/>
          <a:lstStyle/>
          <a:p>
            <a:fld id="{F24F1A9D-7E66-9E4A-9F88-5063F1711E7F}" type="slidenum">
              <a:rPr lang="en-US" smtClean="0"/>
              <a:t>34</a:t>
            </a:fld>
            <a:endParaRPr lang="en-US"/>
          </a:p>
        </p:txBody>
      </p:sp>
    </p:spTree>
    <p:extLst>
      <p:ext uri="{BB962C8B-B14F-4D97-AF65-F5344CB8AC3E}">
        <p14:creationId xmlns:p14="http://schemas.microsoft.com/office/powerpoint/2010/main" val="1841741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1A9D-7E66-9E4A-9F88-5063F1711E7F}" type="slidenum">
              <a:rPr lang="en-US" smtClean="0"/>
              <a:t>36</a:t>
            </a:fld>
            <a:endParaRPr lang="en-US"/>
          </a:p>
        </p:txBody>
      </p:sp>
    </p:spTree>
    <p:extLst>
      <p:ext uri="{BB962C8B-B14F-4D97-AF65-F5344CB8AC3E}">
        <p14:creationId xmlns:p14="http://schemas.microsoft.com/office/powerpoint/2010/main" val="3470778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p:spPr>
        <p:txBody>
          <a:bodyPr anchor="b">
            <a:normAutofit/>
          </a:bodyPr>
          <a:lstStyle>
            <a:lvl1pPr algn="l">
              <a:defRPr sz="5000" b="1">
                <a:effectLst>
                  <a:outerShdw blurRad="38100" dist="38100" dir="2700000" algn="tl">
                    <a:srgbClr val="000000">
                      <a:alpha val="43137"/>
                    </a:srgbClr>
                  </a:outerShdw>
                </a:effectLst>
              </a:defRPr>
            </a:lvl1pPr>
          </a:lstStyle>
          <a:p>
            <a:r>
              <a:rPr lang="en-US" dirty="0"/>
              <a:t>Title</a:t>
            </a:r>
          </a:p>
        </p:txBody>
      </p:sp>
      <p:sp>
        <p:nvSpPr>
          <p:cNvPr id="3" name="Subtitle 2"/>
          <p:cNvSpPr>
            <a:spLocks noGrp="1"/>
          </p:cNvSpPr>
          <p:nvPr>
            <p:ph type="subTitle" idx="1" hasCustomPrompt="1"/>
          </p:nvPr>
        </p:nvSpPr>
        <p:spPr>
          <a:xfrm>
            <a:off x="914400" y="3602039"/>
            <a:ext cx="9144000" cy="620827"/>
          </a:xfrm>
        </p:spPr>
        <p:txBody>
          <a:bodyPr>
            <a:normAutofit/>
          </a:bodyPr>
          <a:lstStyle>
            <a:lvl1pPr marL="0" indent="0" algn="l">
              <a:buNone/>
              <a:defRPr sz="3600">
                <a:solidFill>
                  <a:srgbClr val="95373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3" name="Content Placeholder 12">
            <a:extLst>
              <a:ext uri="{FF2B5EF4-FFF2-40B4-BE49-F238E27FC236}">
                <a16:creationId xmlns:a16="http://schemas.microsoft.com/office/drawing/2014/main" id="{F7067EBD-E445-804B-B63D-B8DBA318B129}"/>
              </a:ext>
            </a:extLst>
          </p:cNvPr>
          <p:cNvSpPr>
            <a:spLocks noGrp="1"/>
          </p:cNvSpPr>
          <p:nvPr>
            <p:ph sz="quarter" idx="13" hasCustomPrompt="1"/>
          </p:nvPr>
        </p:nvSpPr>
        <p:spPr>
          <a:xfrm>
            <a:off x="914401" y="4405313"/>
            <a:ext cx="8506884" cy="1022350"/>
          </a:xfrm>
        </p:spPr>
        <p:txBody>
          <a:bodyPr/>
          <a:lstStyle>
            <a:lvl1pPr marL="0" indent="0">
              <a:buNone/>
              <a:defRPr i="1"/>
            </a:lvl1pPr>
          </a:lstStyle>
          <a:p>
            <a:pPr lvl="0"/>
            <a:r>
              <a:rPr lang="en-US" dirty="0"/>
              <a:t>Affiliation</a:t>
            </a:r>
          </a:p>
        </p:txBody>
      </p:sp>
    </p:spTree>
    <p:extLst>
      <p:ext uri="{BB962C8B-B14F-4D97-AF65-F5344CB8AC3E}">
        <p14:creationId xmlns:p14="http://schemas.microsoft.com/office/powerpoint/2010/main" val="42291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36426" cy="132556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lvl1pPr>
            <a:lvl2pPr marL="685800" indent="-228600">
              <a:buFont typeface="System Font Regular"/>
              <a:buChar char="–"/>
              <a:defRPr sz="2800"/>
            </a:lvl2pPr>
            <a:lvl3pPr>
              <a:defRPr sz="2400"/>
            </a:lvl3pPr>
            <a:lvl4pPr marL="1600200" indent="-228600">
              <a:buFont typeface="System Font Regular"/>
              <a:buChar cha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B4C254-09E5-2D47-BEBE-1C9EFF680E41}"/>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dirty="0"/>
          </a:p>
        </p:txBody>
      </p:sp>
      <p:pic>
        <p:nvPicPr>
          <p:cNvPr id="5" name="Graphic 4">
            <a:extLst>
              <a:ext uri="{FF2B5EF4-FFF2-40B4-BE49-F238E27FC236}">
                <a16:creationId xmlns:a16="http://schemas.microsoft.com/office/drawing/2014/main" id="{2CFCBD57-4B4B-578C-BF2F-9E4F1FB84C32}"/>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17287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759826"/>
            <a:ext cx="10515600" cy="1802651"/>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Subsection</a:t>
            </a:r>
          </a:p>
        </p:txBody>
      </p:sp>
      <p:sp>
        <p:nvSpPr>
          <p:cNvPr id="7" name="Slide Number Placeholder 6">
            <a:extLst>
              <a:ext uri="{FF2B5EF4-FFF2-40B4-BE49-F238E27FC236}">
                <a16:creationId xmlns:a16="http://schemas.microsoft.com/office/drawing/2014/main" id="{2B5C5E58-D26A-5840-B198-EC698481E102}"/>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5" name="Graphic 4">
            <a:extLst>
              <a:ext uri="{FF2B5EF4-FFF2-40B4-BE49-F238E27FC236}">
                <a16:creationId xmlns:a16="http://schemas.microsoft.com/office/drawing/2014/main" id="{52224B24-45CC-76EC-28F7-26A06FC500A9}"/>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209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776791" cy="1325563"/>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47AC5B7-4765-274E-AAF0-C30E96C34627}"/>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4" name="Graphic 4">
            <a:extLst>
              <a:ext uri="{FF2B5EF4-FFF2-40B4-BE49-F238E27FC236}">
                <a16:creationId xmlns:a16="http://schemas.microsoft.com/office/drawing/2014/main" id="{77A5B17C-D7DB-A0CB-B72E-594F60ADAAC5}"/>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35500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5B9B6E-A811-8E45-8F34-B010C15B2F03}"/>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pic>
        <p:nvPicPr>
          <p:cNvPr id="3" name="Graphic 4">
            <a:extLst>
              <a:ext uri="{FF2B5EF4-FFF2-40B4-BE49-F238E27FC236}">
                <a16:creationId xmlns:a16="http://schemas.microsoft.com/office/drawing/2014/main" id="{6EF83C89-6FB8-1321-A5B3-A9FD8116077B}"/>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298191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1A73-D90D-8640-BB04-0C66EEC43DD1}"/>
              </a:ext>
            </a:extLst>
          </p:cNvPr>
          <p:cNvSpPr>
            <a:spLocks noGrp="1"/>
          </p:cNvSpPr>
          <p:nvPr>
            <p:ph type="title" hasCustomPrompt="1"/>
          </p:nvPr>
        </p:nvSpPr>
        <p:spPr>
          <a:xfrm>
            <a:off x="838200" y="365126"/>
            <a:ext cx="9776791" cy="1325563"/>
          </a:xfrm>
        </p:spPr>
        <p:txBody>
          <a:bodyPr/>
          <a:lstStyle/>
          <a:p>
            <a:r>
              <a:rPr lang="en-US" dirty="0"/>
              <a:t>Talk Overview</a:t>
            </a:r>
          </a:p>
        </p:txBody>
      </p:sp>
      <p:sp>
        <p:nvSpPr>
          <p:cNvPr id="3" name="Slide Number Placeholder 2">
            <a:extLst>
              <a:ext uri="{FF2B5EF4-FFF2-40B4-BE49-F238E27FC236}">
                <a16:creationId xmlns:a16="http://schemas.microsoft.com/office/drawing/2014/main" id="{FAA0D444-4D91-1749-8791-9CCB442A2EF3}"/>
              </a:ext>
            </a:extLst>
          </p:cNvPr>
          <p:cNvSpPr>
            <a:spLocks noGrp="1"/>
          </p:cNvSpPr>
          <p:nvPr>
            <p:ph type="sldNum" sz="quarter" idx="10"/>
          </p:nvPr>
        </p:nvSpPr>
        <p:spPr/>
        <p:txBody>
          <a:bodyPr/>
          <a:lstStyle/>
          <a:p>
            <a:fld id="{C7563E4E-84E2-3649-B03C-FA8863B77432}" type="slidenum">
              <a:rPr lang="en-US" smtClean="0"/>
              <a:t>‹#›</a:t>
            </a:fld>
            <a:endParaRPr lang="en-US"/>
          </a:p>
        </p:txBody>
      </p:sp>
      <p:sp>
        <p:nvSpPr>
          <p:cNvPr id="5" name="Text Placeholder 4">
            <a:extLst>
              <a:ext uri="{FF2B5EF4-FFF2-40B4-BE49-F238E27FC236}">
                <a16:creationId xmlns:a16="http://schemas.microsoft.com/office/drawing/2014/main" id="{0D14C222-25BF-8040-83FB-1999DA0E97D4}"/>
              </a:ext>
            </a:extLst>
          </p:cNvPr>
          <p:cNvSpPr>
            <a:spLocks noGrp="1"/>
          </p:cNvSpPr>
          <p:nvPr>
            <p:ph type="body" sz="quarter" idx="11" hasCustomPrompt="1"/>
          </p:nvPr>
        </p:nvSpPr>
        <p:spPr>
          <a:xfrm>
            <a:off x="838201" y="1862139"/>
            <a:ext cx="8549217" cy="506989"/>
          </a:xfrm>
        </p:spPr>
        <p:txBody>
          <a:bodyPr/>
          <a:lstStyle>
            <a:lvl1pPr marL="514350" indent="-514350">
              <a:buFont typeface="+mj-lt"/>
              <a:buAutoNum type="arabicPeriod"/>
              <a:defRPr>
                <a:solidFill>
                  <a:schemeClr val="bg1">
                    <a:lumMod val="50000"/>
                  </a:schemeClr>
                </a:solidFill>
              </a:defRPr>
            </a:lvl1pPr>
            <a:lvl2pPr marL="457200" indent="0">
              <a:buNone/>
              <a:defRPr/>
            </a:lvl2pPr>
          </a:lstStyle>
          <a:p>
            <a:pPr lvl="0"/>
            <a:r>
              <a:rPr lang="en-US" dirty="0"/>
              <a:t>Introduction</a:t>
            </a:r>
          </a:p>
        </p:txBody>
      </p:sp>
      <p:sp>
        <p:nvSpPr>
          <p:cNvPr id="7" name="Text Placeholder 6">
            <a:extLst>
              <a:ext uri="{FF2B5EF4-FFF2-40B4-BE49-F238E27FC236}">
                <a16:creationId xmlns:a16="http://schemas.microsoft.com/office/drawing/2014/main" id="{E85716EE-CB24-1D41-9951-614D4ECDDB9B}"/>
              </a:ext>
            </a:extLst>
          </p:cNvPr>
          <p:cNvSpPr>
            <a:spLocks noGrp="1"/>
          </p:cNvSpPr>
          <p:nvPr>
            <p:ph type="body" sz="quarter" idx="12" hasCustomPrompt="1"/>
          </p:nvPr>
        </p:nvSpPr>
        <p:spPr>
          <a:xfrm>
            <a:off x="838200" y="2686938"/>
            <a:ext cx="7895167" cy="527440"/>
          </a:xfrm>
        </p:spPr>
        <p:txBody>
          <a:bodyPr/>
          <a:lstStyle>
            <a:lvl1pPr marL="0" indent="0">
              <a:buFont typeface="+mj-lt"/>
              <a:buNone/>
              <a:defRPr>
                <a:solidFill>
                  <a:srgbClr val="953734"/>
                </a:solidFill>
              </a:defRPr>
            </a:lvl1pPr>
          </a:lstStyle>
          <a:p>
            <a:pPr lvl="0"/>
            <a:r>
              <a:rPr lang="en-US" dirty="0"/>
              <a:t>2.  Current Topic</a:t>
            </a:r>
          </a:p>
        </p:txBody>
      </p:sp>
      <p:sp>
        <p:nvSpPr>
          <p:cNvPr id="10" name="Text Placeholder 9">
            <a:extLst>
              <a:ext uri="{FF2B5EF4-FFF2-40B4-BE49-F238E27FC236}">
                <a16:creationId xmlns:a16="http://schemas.microsoft.com/office/drawing/2014/main" id="{0BC17B90-B13C-1E44-839C-37F52BF3CDED}"/>
              </a:ext>
            </a:extLst>
          </p:cNvPr>
          <p:cNvSpPr>
            <a:spLocks noGrp="1"/>
          </p:cNvSpPr>
          <p:nvPr>
            <p:ph type="body" sz="quarter" idx="13" hasCustomPrompt="1"/>
          </p:nvPr>
        </p:nvSpPr>
        <p:spPr>
          <a:xfrm>
            <a:off x="838200" y="3532189"/>
            <a:ext cx="7895167" cy="499484"/>
          </a:xfrm>
        </p:spPr>
        <p:txBody>
          <a:bodyPr/>
          <a:lstStyle>
            <a:lvl1pPr marL="0" indent="0">
              <a:buNone/>
              <a:defRPr/>
            </a:lvl1pPr>
            <a:lvl3pPr marL="914400" indent="0">
              <a:buNone/>
              <a:defRPr/>
            </a:lvl3pPr>
          </a:lstStyle>
          <a:p>
            <a:pPr lvl="0"/>
            <a:r>
              <a:rPr lang="en-US" dirty="0"/>
              <a:t>3.  Next Topic</a:t>
            </a:r>
          </a:p>
          <a:p>
            <a:pPr lvl="1"/>
            <a:r>
              <a:rPr lang="en-US" dirty="0"/>
              <a:t>Second level</a:t>
            </a:r>
          </a:p>
        </p:txBody>
      </p:sp>
      <p:pic>
        <p:nvPicPr>
          <p:cNvPr id="6" name="Graphic 4">
            <a:extLst>
              <a:ext uri="{FF2B5EF4-FFF2-40B4-BE49-F238E27FC236}">
                <a16:creationId xmlns:a16="http://schemas.microsoft.com/office/drawing/2014/main" id="{939A5460-CD96-62AC-BBF1-9B91E2C1CA4C}"/>
              </a:ext>
            </a:extLst>
          </p:cNvPr>
          <p:cNvPicPr>
            <a:picLocks noChangeAspect="1"/>
          </p:cNvPicPr>
          <p:nvPr userDrawn="1"/>
        </p:nvPicPr>
        <p:blipFill>
          <a:blip r:embed="rId2"/>
          <a:srcRect/>
          <a:stretch/>
        </p:blipFill>
        <p:spPr>
          <a:xfrm>
            <a:off x="10770476" y="365126"/>
            <a:ext cx="1166648" cy="1166648"/>
          </a:xfrm>
          <a:prstGeom prst="rect">
            <a:avLst/>
          </a:prstGeom>
        </p:spPr>
      </p:pic>
    </p:spTree>
    <p:extLst>
      <p:ext uri="{BB962C8B-B14F-4D97-AF65-F5344CB8AC3E}">
        <p14:creationId xmlns:p14="http://schemas.microsoft.com/office/powerpoint/2010/main" val="411215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BA0D1D34-79B3-E642-9F66-FCA81B088346}"/>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412150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09A28A3A-FB30-1F46-AC24-AFA2543947C4}"/>
              </a:ext>
            </a:extLst>
          </p:cNvPr>
          <p:cNvSpPr>
            <a:spLocks noGrp="1"/>
          </p:cNvSpPr>
          <p:nvPr>
            <p:ph type="sldNum" sz="quarter" idx="10"/>
          </p:nvPr>
        </p:nvSpPr>
        <p:spPr>
          <a:xfrm>
            <a:off x="8610600" y="6356351"/>
            <a:ext cx="2743200" cy="365125"/>
          </a:xfrm>
          <a:prstGeom prst="rect">
            <a:avLst/>
          </a:prstGeom>
        </p:spPr>
        <p:txBody>
          <a:bodyPr/>
          <a:lstStyle/>
          <a:p>
            <a:fld id="{6244B543-AA52-EB47-B3A9-0A2A6FE25F7B}" type="slidenum">
              <a:rPr lang="en-US" smtClean="0"/>
              <a:t>‹#›</a:t>
            </a:fld>
            <a:endParaRPr lang="en-US"/>
          </a:p>
        </p:txBody>
      </p:sp>
    </p:spTree>
    <p:extLst>
      <p:ext uri="{BB962C8B-B14F-4D97-AF65-F5344CB8AC3E}">
        <p14:creationId xmlns:p14="http://schemas.microsoft.com/office/powerpoint/2010/main" val="33527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8C736DDB-80D9-2B49-B0B6-1FE2A033F92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3E4E-84E2-3649-B03C-FA8863B77432}" type="slidenum">
              <a:rPr lang="en-US" smtClean="0"/>
              <a:t>‹#›</a:t>
            </a:fld>
            <a:endParaRPr lang="en-US"/>
          </a:p>
        </p:txBody>
      </p:sp>
    </p:spTree>
    <p:extLst>
      <p:ext uri="{BB962C8B-B14F-4D97-AF65-F5344CB8AC3E}">
        <p14:creationId xmlns:p14="http://schemas.microsoft.com/office/powerpoint/2010/main" val="32981065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2" r:id="rId6"/>
    <p:sldLayoutId id="2147483730" r:id="rId7"/>
    <p:sldLayoutId id="214748373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747713" indent="-290513"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erus.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rust-lang.org/std/option/enum.Option.html#method.unwrap_unchecked"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svgsilh.com/image/36193.html" TargetMode="Externa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pexels.com/photo/woman-with-headache-392141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6.wdp"/></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microsoft.com/office/2007/relationships/hdphoto" Target="../media/hdphoto12.wdp"/><Relationship Id="rId3" Type="http://schemas.microsoft.com/office/2007/relationships/hdphoto" Target="../media/hdphoto7.wdp"/><Relationship Id="rId7"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2.xml"/><Relationship Id="rId6" Type="http://schemas.microsoft.com/office/2007/relationships/hdphoto" Target="../media/hdphoto10.wdp"/><Relationship Id="rId5" Type="http://schemas.microsoft.com/office/2007/relationships/hdphoto" Target="../media/hdphoto9.wdp"/><Relationship Id="rId10" Type="http://schemas.openxmlformats.org/officeDocument/2006/relationships/image" Target="../media/image19.png"/><Relationship Id="rId4" Type="http://schemas.microsoft.com/office/2007/relationships/hdphoto" Target="../media/hdphoto8.wdp"/><Relationship Id="rId9" Type="http://schemas.microsoft.com/office/2007/relationships/hdphoto" Target="../media/hdphoto13.wdp"/></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FAB-52CF-4E00-1987-3C45864E0B98}"/>
              </a:ext>
            </a:extLst>
          </p:cNvPr>
          <p:cNvSpPr>
            <a:spLocks noGrp="1"/>
          </p:cNvSpPr>
          <p:nvPr>
            <p:ph type="ctrTitle"/>
          </p:nvPr>
        </p:nvSpPr>
        <p:spPr>
          <a:xfrm>
            <a:off x="265723" y="0"/>
            <a:ext cx="10363200" cy="2387600"/>
          </a:xfrm>
        </p:spPr>
        <p:txBody>
          <a:bodyPr/>
          <a:lstStyle/>
          <a:p>
            <a:r>
              <a:rPr lang="en-US" dirty="0"/>
              <a:t>Verification &amp; Rust: Advanced Topics</a:t>
            </a:r>
          </a:p>
        </p:txBody>
      </p:sp>
      <p:sp>
        <p:nvSpPr>
          <p:cNvPr id="3" name="Subtitle 2">
            <a:extLst>
              <a:ext uri="{FF2B5EF4-FFF2-40B4-BE49-F238E27FC236}">
                <a16:creationId xmlns:a16="http://schemas.microsoft.com/office/drawing/2014/main" id="{10E87210-B2FE-C40F-1BEC-5250D48BCFA6}"/>
              </a:ext>
            </a:extLst>
          </p:cNvPr>
          <p:cNvSpPr>
            <a:spLocks noGrp="1"/>
          </p:cNvSpPr>
          <p:nvPr>
            <p:ph type="subTitle" idx="1"/>
          </p:nvPr>
        </p:nvSpPr>
        <p:spPr>
          <a:xfrm>
            <a:off x="265723" y="2479676"/>
            <a:ext cx="9144000" cy="620827"/>
          </a:xfrm>
        </p:spPr>
        <p:txBody>
          <a:bodyPr/>
          <a:lstStyle/>
          <a:p>
            <a:r>
              <a:rPr lang="en-US" dirty="0"/>
              <a:t>Travis Hance (and the Verus Team)</a:t>
            </a:r>
          </a:p>
        </p:txBody>
      </p:sp>
      <p:sp>
        <p:nvSpPr>
          <p:cNvPr id="4" name="Content Placeholder 3">
            <a:extLst>
              <a:ext uri="{FF2B5EF4-FFF2-40B4-BE49-F238E27FC236}">
                <a16:creationId xmlns:a16="http://schemas.microsoft.com/office/drawing/2014/main" id="{7AD5B029-CE12-FC71-CB1B-70E0C9A3F8B7}"/>
              </a:ext>
            </a:extLst>
          </p:cNvPr>
          <p:cNvSpPr>
            <a:spLocks noGrp="1"/>
          </p:cNvSpPr>
          <p:nvPr>
            <p:ph sz="quarter" idx="13"/>
          </p:nvPr>
        </p:nvSpPr>
        <p:spPr>
          <a:xfrm>
            <a:off x="265724" y="3282950"/>
            <a:ext cx="8506884" cy="1022350"/>
          </a:xfrm>
        </p:spPr>
        <p:txBody>
          <a:bodyPr>
            <a:normAutofit lnSpcReduction="10000"/>
          </a:bodyPr>
          <a:lstStyle/>
          <a:p>
            <a:r>
              <a:rPr lang="en-US" dirty="0"/>
              <a:t>CMU</a:t>
            </a:r>
          </a:p>
          <a:p>
            <a:r>
              <a:rPr lang="en-US" dirty="0"/>
              <a:t>MPI-SWS (to join soon)</a:t>
            </a:r>
          </a:p>
        </p:txBody>
      </p:sp>
      <p:pic>
        <p:nvPicPr>
          <p:cNvPr id="5" name="Picture 4">
            <a:extLst>
              <a:ext uri="{FF2B5EF4-FFF2-40B4-BE49-F238E27FC236}">
                <a16:creationId xmlns:a16="http://schemas.microsoft.com/office/drawing/2014/main" id="{9890D706-3144-2885-64BC-7FF1E293F0D2}"/>
              </a:ext>
            </a:extLst>
          </p:cNvPr>
          <p:cNvPicPr>
            <a:picLocks noChangeAspect="1"/>
          </p:cNvPicPr>
          <p:nvPr/>
        </p:nvPicPr>
        <p:blipFill rotWithShape="1">
          <a:blip r:embed="rId2"/>
          <a:srcRect l="20399" t="9840" r="21790" b="15820"/>
          <a:stretch/>
        </p:blipFill>
        <p:spPr>
          <a:xfrm>
            <a:off x="7049477" y="2449481"/>
            <a:ext cx="5142523" cy="4408520"/>
          </a:xfrm>
          <a:prstGeom prst="rect">
            <a:avLst/>
          </a:prstGeom>
        </p:spPr>
      </p:pic>
      <p:sp>
        <p:nvSpPr>
          <p:cNvPr id="6" name="Subtitle 2">
            <a:extLst>
              <a:ext uri="{FF2B5EF4-FFF2-40B4-BE49-F238E27FC236}">
                <a16:creationId xmlns:a16="http://schemas.microsoft.com/office/drawing/2014/main" id="{98CC68F4-F0CD-1B4C-1803-813EBE1EEF8B}"/>
              </a:ext>
            </a:extLst>
          </p:cNvPr>
          <p:cNvSpPr txBox="1">
            <a:spLocks/>
          </p:cNvSpPr>
          <p:nvPr/>
        </p:nvSpPr>
        <p:spPr>
          <a:xfrm>
            <a:off x="265722" y="6002746"/>
            <a:ext cx="2163426" cy="481770"/>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rgbClr val="953734"/>
                </a:solidFill>
                <a:latin typeface="+mn-lt"/>
                <a:ea typeface="+mn-ea"/>
                <a:cs typeface="+mn-cs"/>
              </a:defRPr>
            </a:lvl1pPr>
            <a:lvl2pPr marL="457200" indent="0" algn="ctr" defTabSz="914400" rtl="0" eaLnBrk="1" latinLnBrk="0" hangingPunct="1">
              <a:lnSpc>
                <a:spcPct val="90000"/>
              </a:lnSpc>
              <a:spcBef>
                <a:spcPts val="500"/>
              </a:spcBef>
              <a:buFont typeface="System Font Regular"/>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System Font Regular"/>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3"/>
              </a:rPr>
              <a:t>https://verus.rs/</a:t>
            </a:r>
            <a:endParaRPr lang="en-US" dirty="0"/>
          </a:p>
        </p:txBody>
      </p:sp>
      <p:pic>
        <p:nvPicPr>
          <p:cNvPr id="8" name="Graphic 7">
            <a:extLst>
              <a:ext uri="{FF2B5EF4-FFF2-40B4-BE49-F238E27FC236}">
                <a16:creationId xmlns:a16="http://schemas.microsoft.com/office/drawing/2014/main" id="{B2D14AB9-36AE-74B3-57EF-E2CE4D414347}"/>
              </a:ext>
            </a:extLst>
          </p:cNvPr>
          <p:cNvPicPr>
            <a:picLocks noChangeAspect="1"/>
          </p:cNvPicPr>
          <p:nvPr/>
        </p:nvPicPr>
        <p:blipFill>
          <a:blip r:embed="rId4"/>
          <a:srcRect/>
          <a:stretch/>
        </p:blipFill>
        <p:spPr>
          <a:xfrm>
            <a:off x="265722" y="4139098"/>
            <a:ext cx="1695939" cy="1695939"/>
          </a:xfrm>
          <a:prstGeom prst="rect">
            <a:avLst/>
          </a:prstGeom>
        </p:spPr>
      </p:pic>
    </p:spTree>
    <p:extLst>
      <p:ext uri="{BB962C8B-B14F-4D97-AF65-F5344CB8AC3E}">
        <p14:creationId xmlns:p14="http://schemas.microsoft.com/office/powerpoint/2010/main" val="3642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out of the memory-safety guaranteed by Rust’s type system</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10</a:t>
            </a:fld>
            <a:endParaRPr lang="en-US" dirty="0"/>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3814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p:txBody>
          <a:bodyPr/>
          <a:lstStyle/>
          <a:p>
            <a:pPr marL="0" indent="0">
              <a:buNone/>
            </a:pPr>
            <a:r>
              <a:rPr lang="en-US" dirty="0">
                <a:solidFill>
                  <a:schemeClr val="accent5">
                    <a:lumMod val="75000"/>
                  </a:schemeClr>
                </a:solidFill>
              </a:rPr>
              <a:t>Definition attempt #1:</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opts the programmer </a:t>
            </a:r>
            <a:r>
              <a:rPr lang="en-US" dirty="0">
                <a:highlight>
                  <a:srgbClr val="F8B69B"/>
                </a:highlight>
              </a:rPr>
              <a:t>out of the memory-safety guaranteed by Rust’s type system</a:t>
            </a:r>
            <a:endParaRPr lang="en-US" b="1" dirty="0">
              <a:highlight>
                <a:srgbClr val="F8B69B"/>
              </a:highlight>
            </a:endParaRPr>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11</a:t>
            </a:fld>
            <a:endParaRPr lang="en-US" dirty="0"/>
          </a:p>
        </p:txBody>
      </p:sp>
      <p:sp>
        <p:nvSpPr>
          <p:cNvPr id="5" name="Rounded Rectangular Callout 4">
            <a:extLst>
              <a:ext uri="{FF2B5EF4-FFF2-40B4-BE49-F238E27FC236}">
                <a16:creationId xmlns:a16="http://schemas.microsoft.com/office/drawing/2014/main" id="{BA2AD95A-9DA2-B25A-971B-8E30052BC9B7}"/>
              </a:ext>
            </a:extLst>
          </p:cNvPr>
          <p:cNvSpPr/>
          <p:nvPr/>
        </p:nvSpPr>
        <p:spPr>
          <a:xfrm>
            <a:off x="6571281" y="4281580"/>
            <a:ext cx="5160936" cy="1596326"/>
          </a:xfrm>
          <a:prstGeom prst="wedgeRoundRectCallout">
            <a:avLst>
              <a:gd name="adj1" fmla="val -44295"/>
              <a:gd name="adj2" fmla="val -101578"/>
              <a:gd name="adj3" fmla="val 16667"/>
            </a:avLst>
          </a:prstGeom>
          <a:solidFill>
            <a:srgbClr val="FF0000"/>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This seems pretty bad — doesn’t </a:t>
            </a:r>
            <a:r>
              <a:rPr lang="en-US" sz="3200" dirty="0" err="1">
                <a:solidFill>
                  <a:schemeClr val="bg1"/>
                </a:solidFill>
              </a:rPr>
              <a:t>Verus</a:t>
            </a:r>
            <a:r>
              <a:rPr lang="en-US" sz="3200" dirty="0">
                <a:solidFill>
                  <a:schemeClr val="bg1"/>
                </a:solidFill>
              </a:rPr>
              <a:t> rely on this?</a:t>
            </a:r>
          </a:p>
        </p:txBody>
      </p:sp>
      <p:sp>
        <p:nvSpPr>
          <p:cNvPr id="6" name="Rectangle 5">
            <a:extLst>
              <a:ext uri="{FF2B5EF4-FFF2-40B4-BE49-F238E27FC236}">
                <a16:creationId xmlns:a16="http://schemas.microsoft.com/office/drawing/2014/main" id="{E4DEBF64-518E-272C-B293-5D0E300CADEC}"/>
              </a:ext>
            </a:extLst>
          </p:cNvPr>
          <p:cNvSpPr/>
          <p:nvPr/>
        </p:nvSpPr>
        <p:spPr>
          <a:xfrm>
            <a:off x="838200" y="3981982"/>
            <a:ext cx="6043047" cy="1754326"/>
          </a:xfrm>
          <a:prstGeom prst="rect">
            <a:avLst/>
          </a:prstGeom>
        </p:spPr>
        <p:txBody>
          <a:bodyPr wrap="square">
            <a:spAutoFit/>
          </a:bodyPr>
          <a:lstStyle/>
          <a:p>
            <a:r>
              <a:rPr lang="en-US" b="0" i="0" dirty="0" err="1">
                <a:solidFill>
                  <a:srgbClr val="9D00EC"/>
                </a:solidFill>
                <a:effectLst/>
                <a:latin typeface="Consolas" panose="020B0609020204030204" pitchFamily="49" charset="0"/>
                <a:cs typeface="Consolas" panose="020B0609020204030204" pitchFamily="49" charset="0"/>
              </a:rPr>
              <a:t>fn</a:t>
            </a:r>
            <a:r>
              <a:rPr lang="en-US" b="0" i="0" dirty="0">
                <a:solidFill>
                  <a:srgbClr val="000000"/>
                </a:solidFill>
                <a:effectLst/>
                <a:latin typeface="Consolas" panose="020B0609020204030204" pitchFamily="49" charset="0"/>
                <a:cs typeface="Consolas" panose="020B0609020204030204" pitchFamily="49" charset="0"/>
              </a:rPr>
              <a:t> </a:t>
            </a:r>
            <a:r>
              <a:rPr lang="en-US" b="0" i="0" dirty="0" err="1">
                <a:solidFill>
                  <a:srgbClr val="0030F2"/>
                </a:solidFill>
                <a:effectLst/>
                <a:latin typeface="Consolas" panose="020B0609020204030204" pitchFamily="49" charset="0"/>
                <a:cs typeface="Consolas" panose="020B0609020204030204" pitchFamily="49" charset="0"/>
              </a:rPr>
              <a:t>oh_no</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let</a:t>
            </a:r>
            <a:r>
              <a:rPr lang="en-US" b="0" i="0" dirty="0">
                <a:solidFill>
                  <a:srgbClr val="000000"/>
                </a:solidFill>
                <a:effectLst/>
                <a:latin typeface="Consolas" panose="020B0609020204030204" pitchFamily="49" charset="0"/>
                <a:cs typeface="Consolas" panose="020B0609020204030204" pitchFamily="49" charset="0"/>
              </a:rPr>
              <a:t> p: *</a:t>
            </a:r>
            <a:r>
              <a:rPr lang="en-US" b="0" i="0" dirty="0">
                <a:solidFill>
                  <a:srgbClr val="9D00EC"/>
                </a:solidFill>
                <a:effectLst/>
                <a:latin typeface="Consolas" panose="020B0609020204030204" pitchFamily="49" charset="0"/>
                <a:cs typeface="Consolas" panose="020B0609020204030204" pitchFamily="49" charset="0"/>
              </a:rPr>
              <a:t>mut</a:t>
            </a:r>
            <a:r>
              <a:rPr lang="en-US" b="0" i="0" dirty="0">
                <a:solidFill>
                  <a:srgbClr val="000000"/>
                </a:solidFill>
                <a:effectLst/>
                <a:latin typeface="Consolas" panose="020B0609020204030204" pitchFamily="49" charset="0"/>
                <a:cs typeface="Consolas" panose="020B0609020204030204" pitchFamily="49" charset="0"/>
              </a:rPr>
              <a:t> </a:t>
            </a:r>
            <a:r>
              <a:rPr lang="en-US" b="0" i="0" dirty="0">
                <a:solidFill>
                  <a:srgbClr val="B21E00"/>
                </a:solidFill>
                <a:effectLst/>
                <a:latin typeface="Consolas" panose="020B0609020204030204" pitchFamily="49" charset="0"/>
                <a:cs typeface="Consolas" panose="020B0609020204030204" pitchFamily="49" charset="0"/>
              </a:rPr>
              <a:t>u64</a:t>
            </a:r>
            <a:r>
              <a:rPr lang="en-US" b="0" i="0" dirty="0">
                <a:solidFill>
                  <a:srgbClr val="000000"/>
                </a:solidFill>
                <a:effectLst/>
                <a:latin typeface="Consolas" panose="020B0609020204030204" pitchFamily="49" charset="0"/>
                <a:cs typeface="Consolas" panose="020B0609020204030204" pitchFamily="49" charset="0"/>
              </a:rPr>
              <a:t> = std::</a:t>
            </a:r>
            <a:r>
              <a:rPr lang="en-US" b="0" i="0" dirty="0" err="1">
                <a:solidFill>
                  <a:srgbClr val="000000"/>
                </a:solidFill>
                <a:effectLst/>
                <a:latin typeface="Consolas" panose="020B0609020204030204" pitchFamily="49" charset="0"/>
                <a:cs typeface="Consolas" panose="020B0609020204030204" pitchFamily="49" charset="0"/>
              </a:rPr>
              <a:t>ptr</a:t>
            </a:r>
            <a:r>
              <a:rPr lang="en-US" b="0" i="0" dirty="0">
                <a:solidFill>
                  <a:srgbClr val="000000"/>
                </a:solidFill>
                <a:effectLst/>
                <a:latin typeface="Consolas" panose="020B0609020204030204" pitchFamily="49" charset="0"/>
                <a:cs typeface="Consolas" panose="020B0609020204030204" pitchFamily="49" charset="0"/>
              </a:rPr>
              <a:t>::</a:t>
            </a:r>
            <a:r>
              <a:rPr lang="en-US" b="0" i="0" dirty="0" err="1">
                <a:solidFill>
                  <a:srgbClr val="000000"/>
                </a:solidFill>
                <a:effectLst/>
                <a:latin typeface="Consolas" panose="020B0609020204030204" pitchFamily="49" charset="0"/>
                <a:cs typeface="Consolas" panose="020B0609020204030204" pitchFamily="49" charset="0"/>
              </a:rPr>
              <a:t>null_mut</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9D00EC"/>
                </a:solidFill>
                <a:effectLst/>
                <a:latin typeface="Consolas" panose="020B0609020204030204" pitchFamily="49" charset="0"/>
                <a:cs typeface="Consolas" panose="020B0609020204030204" pitchFamily="49" charset="0"/>
              </a:rPr>
              <a:t>unsafe</a:t>
            </a:r>
            <a:r>
              <a:rPr lang="en-US" b="0" i="0" dirty="0">
                <a:solidFill>
                  <a:srgbClr val="000000"/>
                </a:solidFill>
                <a:effectLst/>
                <a:latin typeface="Consolas" panose="020B0609020204030204" pitchFamily="49" charset="0"/>
                <a:cs typeface="Consolas" panose="020B0609020204030204" pitchFamily="49" charset="0"/>
              </a:rPr>
              <a:t> {</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*p = </a:t>
            </a:r>
            <a:r>
              <a:rPr lang="en-US" b="0" i="0" dirty="0">
                <a:solidFill>
                  <a:srgbClr val="B21E00"/>
                </a:solidFill>
                <a:effectLst/>
                <a:latin typeface="Consolas" panose="020B0609020204030204" pitchFamily="49" charset="0"/>
                <a:cs typeface="Consolas" panose="020B0609020204030204" pitchFamily="49" charset="0"/>
              </a:rPr>
              <a:t>20</a:t>
            </a:r>
            <a:r>
              <a:rPr lang="en-US" b="0" i="0"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latin typeface="Consolas" panose="020B0609020204030204" pitchFamily="49" charset="0"/>
                <a:cs typeface="Consolas" panose="020B0609020204030204" pitchFamily="49" charset="0"/>
              </a:rPr>
              <a:t>    </a:t>
            </a:r>
            <a:r>
              <a:rPr lang="en-US" b="0" i="0" dirty="0">
                <a:solidFill>
                  <a:srgbClr val="000000"/>
                </a:solidFill>
                <a:effectLst/>
                <a:latin typeface="Consolas" panose="020B0609020204030204" pitchFamily="49" charset="0"/>
                <a:cs typeface="Consolas" panose="020B0609020204030204" pitchFamily="49" charset="0"/>
              </a:rPr>
              <a:t>}</a:t>
            </a:r>
          </a:p>
          <a:p>
            <a:r>
              <a:rPr lang="en-US" b="0" i="0" dirty="0">
                <a:solidFill>
                  <a:srgbClr val="000000"/>
                </a:solidFill>
                <a:effectLst/>
                <a:latin typeface="Consolas" panose="020B0609020204030204" pitchFamily="49" charset="0"/>
                <a:cs typeface="Consolas" panose="020B0609020204030204" pitchFamily="49" charset="0"/>
              </a:rPr>
              <a:t>}</a:t>
            </a:r>
            <a:endParaRPr lang="en-US" dirty="0">
              <a:solidFill>
                <a:srgbClr val="FFFFFF"/>
              </a:solidFill>
              <a:effectLst/>
              <a:latin typeface="Consolas" panose="020B0609020204030204" pitchFamily="49" charset="0"/>
              <a:cs typeface="Consolas" panose="020B0609020204030204" pitchFamily="49" charset="0"/>
            </a:endParaRPr>
          </a:p>
        </p:txBody>
      </p:sp>
      <p:pic>
        <p:nvPicPr>
          <p:cNvPr id="7" name="Graphic 6">
            <a:extLst>
              <a:ext uri="{FF2B5EF4-FFF2-40B4-BE49-F238E27FC236}">
                <a16:creationId xmlns:a16="http://schemas.microsoft.com/office/drawing/2014/main" id="{19A87EC7-BB52-FE02-E22A-A37C64152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021" y="4199714"/>
            <a:ext cx="2270760" cy="2270760"/>
          </a:xfrm>
          <a:prstGeom prst="rect">
            <a:avLst/>
          </a:prstGeom>
        </p:spPr>
      </p:pic>
    </p:spTree>
    <p:extLst>
      <p:ext uri="{BB962C8B-B14F-4D97-AF65-F5344CB8AC3E}">
        <p14:creationId xmlns:p14="http://schemas.microsoft.com/office/powerpoint/2010/main" val="1047060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97EEE7-8508-122A-131D-F2A3E6C81353}"/>
              </a:ext>
            </a:extLst>
          </p:cNvPr>
          <p:cNvSpPr>
            <a:spLocks noGrp="1"/>
          </p:cNvSpPr>
          <p:nvPr>
            <p:ph type="sldNum" sz="quarter" idx="10"/>
          </p:nvPr>
        </p:nvSpPr>
        <p:spPr/>
        <p:txBody>
          <a:bodyPr/>
          <a:lstStyle/>
          <a:p>
            <a:fld id="{6244B543-AA52-EB47-B3A9-0A2A6FE25F7B}" type="slidenum">
              <a:rPr lang="en-US" smtClean="0"/>
              <a:t>12</a:t>
            </a:fld>
            <a:endParaRPr lang="en-US" dirty="0"/>
          </a:p>
        </p:txBody>
      </p:sp>
      <p:pic>
        <p:nvPicPr>
          <p:cNvPr id="2050" name="Picture 2" descr="Water On Glass Png - Glass Half Full Transparent Background, Png ...">
            <a:extLst>
              <a:ext uri="{FF2B5EF4-FFF2-40B4-BE49-F238E27FC236}">
                <a16:creationId xmlns:a16="http://schemas.microsoft.com/office/drawing/2014/main" id="{2EC3E849-11F8-CD7A-AC85-A92D7D67B98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374" b="94286" l="10000" r="90000">
                        <a14:foregroundMark x1="40349" y1="56593" x2="40349" y2="67143"/>
                        <a14:foregroundMark x1="40349" y1="67143" x2="46860" y2="74835"/>
                        <a14:foregroundMark x1="46860" y1="74835" x2="47674" y2="74615"/>
                        <a14:foregroundMark x1="42209" y1="20659" x2="48023" y2="31538"/>
                        <a14:foregroundMark x1="48023" y1="31538" x2="54070" y2="33956"/>
                        <a14:foregroundMark x1="22442" y1="6484" x2="24767" y2="26593"/>
                        <a14:foregroundMark x1="24767" y1="26593" x2="32674" y2="59560"/>
                        <a14:foregroundMark x1="32674" y1="59560" x2="29594" y2="74840"/>
                        <a14:foregroundMark x1="31512" y1="90330" x2="40930" y2="93626"/>
                        <a14:foregroundMark x1="40930" y1="93626" x2="60814" y2="92637"/>
                        <a14:foregroundMark x1="60814" y1="92637" x2="67093" y2="83956"/>
                        <a14:foregroundMark x1="67093" y1="83956" x2="73023" y2="14945"/>
                        <a14:foregroundMark x1="73023" y1="14945" x2="69767" y2="6374"/>
                        <a14:foregroundMark x1="69767" y1="6374" x2="22442" y2="6484"/>
                        <a14:foregroundMark x1="48256" y1="59890" x2="54186" y2="72418"/>
                        <a14:foregroundMark x1="54186" y1="72418" x2="56047" y2="60440"/>
                        <a14:foregroundMark x1="56047" y1="60440" x2="53721" y2="56593"/>
                        <a14:foregroundMark x1="32093" y1="93077" x2="61047" y2="94286"/>
                        <a14:foregroundMark x1="61047" y1="94286" x2="63256" y2="93956"/>
                        <a14:backgroundMark x1="27907" y1="80659" x2="27907" y2="80659"/>
                        <a14:backgroundMark x1="28256" y1="79231" x2="27907" y2="84286"/>
                        <a14:backgroundMark x1="27907" y1="82527" x2="28837" y2="76484"/>
                        <a14:backgroundMark x1="27558" y1="74945" x2="29535" y2="80989"/>
                        <a14:backgroundMark x1="28488" y1="84286" x2="29767" y2="91868"/>
                      </a14:backgroundRemoval>
                    </a14:imgEffect>
                  </a14:imgLayer>
                </a14:imgProps>
              </a:ext>
              <a:ext uri="{28A0092B-C50C-407E-A947-70E740481C1C}">
                <a14:useLocalDpi xmlns:a14="http://schemas.microsoft.com/office/drawing/2010/main" val="0"/>
              </a:ext>
            </a:extLst>
          </a:blip>
          <a:srcRect/>
          <a:stretch>
            <a:fillRect/>
          </a:stretch>
        </p:blipFill>
        <p:spPr bwMode="auto">
          <a:xfrm>
            <a:off x="1838215" y="857316"/>
            <a:ext cx="5027806" cy="531964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EFF55FEE-4424-990A-271C-4C77C8C8583E}"/>
              </a:ext>
            </a:extLst>
          </p:cNvPr>
          <p:cNvSpPr/>
          <p:nvPr/>
        </p:nvSpPr>
        <p:spPr>
          <a:xfrm>
            <a:off x="6128086" y="3160295"/>
            <a:ext cx="978568" cy="2727158"/>
          </a:xfrm>
          <a:prstGeom prst="rightBrace">
            <a:avLst/>
          </a:prstGeom>
          <a:ln w="762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3B7C9BC-54FA-0E54-D323-C15D40B68485}"/>
              </a:ext>
            </a:extLst>
          </p:cNvPr>
          <p:cNvSpPr txBox="1"/>
          <p:nvPr/>
        </p:nvSpPr>
        <p:spPr>
          <a:xfrm>
            <a:off x="7106654" y="4046820"/>
            <a:ext cx="2926290" cy="954107"/>
          </a:xfrm>
          <a:prstGeom prst="rect">
            <a:avLst/>
          </a:prstGeom>
          <a:noFill/>
        </p:spPr>
        <p:txBody>
          <a:bodyPr wrap="square" rtlCol="0">
            <a:spAutoFit/>
          </a:bodyPr>
          <a:lstStyle/>
          <a:p>
            <a:pPr algn="ctr"/>
            <a:r>
              <a:rPr lang="en-US" sz="2800" dirty="0"/>
              <a:t>Let’s think a little more positively</a:t>
            </a:r>
          </a:p>
        </p:txBody>
      </p:sp>
    </p:spTree>
    <p:extLst>
      <p:ext uri="{BB962C8B-B14F-4D97-AF65-F5344CB8AC3E}">
        <p14:creationId xmlns:p14="http://schemas.microsoft.com/office/powerpoint/2010/main" val="2587598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dirty="0">
                <a:solidFill>
                  <a:schemeClr val="accent5">
                    <a:lumMod val="75000"/>
                  </a:schemeClr>
                </a:solidFill>
              </a:rPr>
              <a:t>Definition attempt </a:t>
            </a:r>
            <a:r>
              <a:rPr lang="en-US" dirty="0">
                <a:solidFill>
                  <a:srgbClr val="C00000"/>
                </a:solidFill>
              </a:rPr>
              <a:t>#2</a:t>
            </a:r>
            <a:r>
              <a:rPr lang="en-US" dirty="0">
                <a:solidFill>
                  <a:schemeClr val="accent5">
                    <a:lumMod val="75000"/>
                  </a:schemeClr>
                </a:solidFill>
              </a:rPr>
              <a:t>:</a:t>
            </a:r>
          </a:p>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code that has </a:t>
            </a:r>
            <a:r>
              <a:rPr lang="en-US" b="1" dirty="0"/>
              <a:t>additional requirements </a:t>
            </a:r>
            <a:r>
              <a:rPr lang="en-US" dirty="0"/>
              <a:t>(beyond Rust’s type checker) to guarantee memory safety</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13</a:t>
            </a:fld>
            <a:endParaRPr lang="en-US" dirty="0"/>
          </a:p>
        </p:txBody>
      </p:sp>
    </p:spTree>
    <p:extLst>
      <p:ext uri="{BB962C8B-B14F-4D97-AF65-F5344CB8AC3E}">
        <p14:creationId xmlns:p14="http://schemas.microsoft.com/office/powerpoint/2010/main" val="104544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5A36-32B6-F38D-0376-74390B2F4C8E}"/>
              </a:ext>
            </a:extLst>
          </p:cNvPr>
          <p:cNvSpPr>
            <a:spLocks noGrp="1"/>
          </p:cNvSpPr>
          <p:nvPr>
            <p:ph type="title"/>
          </p:nvPr>
        </p:nvSpPr>
        <p:spPr/>
        <p:txBody>
          <a:bodyPr/>
          <a:lstStyle/>
          <a:p>
            <a:r>
              <a:rPr lang="en-US" dirty="0"/>
              <a:t>Example: </a:t>
            </a:r>
            <a:r>
              <a:rPr lang="en-US" sz="4000" dirty="0">
                <a:latin typeface="Consolas" panose="020B0609020204030204" pitchFamily="49" charset="0"/>
                <a:cs typeface="Consolas" panose="020B0609020204030204" pitchFamily="49" charset="0"/>
              </a:rPr>
              <a:t>Option::</a:t>
            </a:r>
            <a:r>
              <a:rPr lang="en-US" sz="4000" dirty="0" err="1">
                <a:latin typeface="Consolas" panose="020B0609020204030204" pitchFamily="49" charset="0"/>
                <a:cs typeface="Consolas" panose="020B0609020204030204" pitchFamily="49" charset="0"/>
              </a:rPr>
              <a:t>unwrap_unchecked</a:t>
            </a:r>
            <a:endParaRPr lang="en-US" sz="4000" dirty="0">
              <a:latin typeface="Consolas" panose="020B0609020204030204" pitchFamily="49" charset="0"/>
              <a:cs typeface="Consolas" panose="020B0609020204030204" pitchFamily="49" charset="0"/>
            </a:endParaRPr>
          </a:p>
        </p:txBody>
      </p:sp>
      <p:pic>
        <p:nvPicPr>
          <p:cNvPr id="6" name="Content Placeholder 5" descr="A screenshot of a computer program&#10;&#10;Description automatically generated">
            <a:extLst>
              <a:ext uri="{FF2B5EF4-FFF2-40B4-BE49-F238E27FC236}">
                <a16:creationId xmlns:a16="http://schemas.microsoft.com/office/drawing/2014/main" id="{4F40D4E6-7E1A-71B3-2BBA-03BF6BE15403}"/>
              </a:ext>
            </a:extLst>
          </p:cNvPr>
          <p:cNvPicPr>
            <a:picLocks noGrp="1" noChangeAspect="1"/>
          </p:cNvPicPr>
          <p:nvPr>
            <p:ph idx="1"/>
          </p:nvPr>
        </p:nvPicPr>
        <p:blipFill>
          <a:blip r:embed="rId2"/>
          <a:stretch>
            <a:fillRect/>
          </a:stretch>
        </p:blipFill>
        <p:spPr>
          <a:xfrm>
            <a:off x="512377" y="2060020"/>
            <a:ext cx="11250837" cy="3938345"/>
          </a:xfrm>
          <a:ln w="50800">
            <a:solidFill>
              <a:schemeClr val="dk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E4814E8-186F-E35A-82E2-22C12D58E707}"/>
              </a:ext>
            </a:extLst>
          </p:cNvPr>
          <p:cNvSpPr>
            <a:spLocks noGrp="1"/>
          </p:cNvSpPr>
          <p:nvPr>
            <p:ph type="sldNum" sz="quarter" idx="10"/>
          </p:nvPr>
        </p:nvSpPr>
        <p:spPr/>
        <p:txBody>
          <a:bodyPr/>
          <a:lstStyle/>
          <a:p>
            <a:fld id="{6244B543-AA52-EB47-B3A9-0A2A6FE25F7B}" type="slidenum">
              <a:rPr lang="en-US" smtClean="0"/>
              <a:t>14</a:t>
            </a:fld>
            <a:endParaRPr lang="en-US" dirty="0"/>
          </a:p>
        </p:txBody>
      </p:sp>
      <p:sp>
        <p:nvSpPr>
          <p:cNvPr id="8" name="TextBox 7">
            <a:extLst>
              <a:ext uri="{FF2B5EF4-FFF2-40B4-BE49-F238E27FC236}">
                <a16:creationId xmlns:a16="http://schemas.microsoft.com/office/drawing/2014/main" id="{7C63ECA4-E05F-CAFE-61A9-2F3907E11F4F}"/>
              </a:ext>
            </a:extLst>
          </p:cNvPr>
          <p:cNvSpPr txBox="1"/>
          <p:nvPr/>
        </p:nvSpPr>
        <p:spPr>
          <a:xfrm>
            <a:off x="838200" y="6121381"/>
            <a:ext cx="8304508" cy="369332"/>
          </a:xfrm>
          <a:prstGeom prst="rect">
            <a:avLst/>
          </a:prstGeom>
          <a:noFill/>
        </p:spPr>
        <p:txBody>
          <a:bodyPr wrap="square">
            <a:spAutoFit/>
          </a:bodyPr>
          <a:lstStyle/>
          <a:p>
            <a:r>
              <a:rPr lang="en-US" dirty="0">
                <a:hlinkClick r:id="rId3"/>
              </a:rPr>
              <a:t>https://doc.rust-lang.org/std/option/enum.Option.html#method.unwrap_unchecked</a:t>
            </a:r>
            <a:endParaRPr lang="en-US" dirty="0"/>
          </a:p>
        </p:txBody>
      </p:sp>
      <p:sp>
        <p:nvSpPr>
          <p:cNvPr id="9" name="Rectangle 8">
            <a:extLst>
              <a:ext uri="{FF2B5EF4-FFF2-40B4-BE49-F238E27FC236}">
                <a16:creationId xmlns:a16="http://schemas.microsoft.com/office/drawing/2014/main" id="{04C746FF-19A3-3BF5-92CB-A8A5352E26C0}"/>
              </a:ext>
            </a:extLst>
          </p:cNvPr>
          <p:cNvSpPr/>
          <p:nvPr/>
        </p:nvSpPr>
        <p:spPr>
          <a:xfrm>
            <a:off x="1084881" y="2944677"/>
            <a:ext cx="743919" cy="37196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C90E1A9-8810-2DB9-F3D9-E6F7F5B20683}"/>
              </a:ext>
            </a:extLst>
          </p:cNvPr>
          <p:cNvSpPr/>
          <p:nvPr/>
        </p:nvSpPr>
        <p:spPr>
          <a:xfrm>
            <a:off x="1084880" y="3324876"/>
            <a:ext cx="4184544" cy="28329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392FD576-7FD7-1138-C672-3877F30E2BC4}"/>
              </a:ext>
            </a:extLst>
          </p:cNvPr>
          <p:cNvSpPr/>
          <p:nvPr/>
        </p:nvSpPr>
        <p:spPr>
          <a:xfrm>
            <a:off x="5841927" y="2944676"/>
            <a:ext cx="5837696" cy="1932123"/>
          </a:xfrm>
          <a:prstGeom prst="wedgeRoundRectCallout">
            <a:avLst>
              <a:gd name="adj1" fmla="val -55899"/>
              <a:gd name="adj2" fmla="val -25291"/>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The subtext here is that behavior is defined </a:t>
            </a:r>
            <a:r>
              <a:rPr lang="en-US" sz="3200" b="1" dirty="0"/>
              <a:t>if</a:t>
            </a:r>
            <a:r>
              <a:rPr lang="en-US" sz="3200" dirty="0"/>
              <a:t> </a:t>
            </a:r>
            <a:r>
              <a:rPr lang="en-US" sz="2800" dirty="0">
                <a:latin typeface="Consolas" panose="020B0609020204030204" pitchFamily="49" charset="0"/>
                <a:cs typeface="Consolas" panose="020B0609020204030204" pitchFamily="49" charset="0"/>
              </a:rPr>
              <a:t>self</a:t>
            </a:r>
            <a:r>
              <a:rPr lang="en-US" sz="3200" dirty="0"/>
              <a:t> is </a:t>
            </a:r>
            <a:r>
              <a:rPr lang="en-US" sz="2800" dirty="0">
                <a:latin typeface="Consolas" panose="020B0609020204030204" pitchFamily="49" charset="0"/>
                <a:cs typeface="Consolas" panose="020B0609020204030204" pitchFamily="49" charset="0"/>
              </a:rPr>
              <a:t>Some(_)</a:t>
            </a:r>
          </a:p>
        </p:txBody>
      </p:sp>
    </p:spTree>
    <p:extLst>
      <p:ext uri="{BB962C8B-B14F-4D97-AF65-F5344CB8AC3E}">
        <p14:creationId xmlns:p14="http://schemas.microsoft.com/office/powerpoint/2010/main" val="15694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
                                        <p:tgtEl>
                                          <p:spTgt spid="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2BAB-8AAF-22F4-841D-63AD0056C919}"/>
              </a:ext>
            </a:extLst>
          </p:cNvPr>
          <p:cNvSpPr>
            <a:spLocks noGrp="1"/>
          </p:cNvSpPr>
          <p:nvPr>
            <p:ph type="title"/>
          </p:nvPr>
        </p:nvSpPr>
        <p:spPr/>
        <p:txBody>
          <a:bodyPr/>
          <a:lstStyle/>
          <a:p>
            <a:r>
              <a:rPr lang="en-US" dirty="0"/>
              <a:t>What is </a:t>
            </a:r>
            <a:r>
              <a:rPr lang="en-US" b="1" dirty="0">
                <a:solidFill>
                  <a:schemeClr val="accent6">
                    <a:lumMod val="75000"/>
                  </a:schemeClr>
                </a:solidFill>
              </a:rPr>
              <a:t>unsafe code</a:t>
            </a:r>
            <a:r>
              <a:rPr lang="en-US" dirty="0"/>
              <a:t>?</a:t>
            </a:r>
          </a:p>
        </p:txBody>
      </p:sp>
      <p:sp>
        <p:nvSpPr>
          <p:cNvPr id="3" name="Content Placeholder 2">
            <a:extLst>
              <a:ext uri="{FF2B5EF4-FFF2-40B4-BE49-F238E27FC236}">
                <a16:creationId xmlns:a16="http://schemas.microsoft.com/office/drawing/2014/main" id="{74A15CA3-60FB-1BAB-0368-C2D67FABCB16}"/>
              </a:ext>
            </a:extLst>
          </p:cNvPr>
          <p:cNvSpPr>
            <a:spLocks noGrp="1"/>
          </p:cNvSpPr>
          <p:nvPr>
            <p:ph idx="1"/>
          </p:nvPr>
        </p:nvSpPr>
        <p:spPr>
          <a:xfrm>
            <a:off x="838200" y="1825625"/>
            <a:ext cx="10181095" cy="4351338"/>
          </a:xfrm>
        </p:spPr>
        <p:txBody>
          <a:bodyPr/>
          <a:lstStyle/>
          <a:p>
            <a:pPr marL="0" indent="0">
              <a:buNone/>
            </a:pPr>
            <a:r>
              <a:rPr lang="en-US" b="1" dirty="0">
                <a:solidFill>
                  <a:schemeClr val="accent6">
                    <a:lumMod val="75000"/>
                  </a:schemeClr>
                </a:solidFill>
              </a:rPr>
              <a:t>Unsafe code</a:t>
            </a:r>
            <a:r>
              <a:rPr lang="en-US" dirty="0">
                <a:solidFill>
                  <a:schemeClr val="accent6">
                    <a:lumMod val="75000"/>
                  </a:schemeClr>
                </a:solidFill>
              </a:rPr>
              <a:t> </a:t>
            </a:r>
            <a:r>
              <a:rPr lang="en-US" dirty="0"/>
              <a:t>is really </a:t>
            </a:r>
            <a:r>
              <a:rPr lang="en-US" b="1" dirty="0">
                <a:solidFill>
                  <a:schemeClr val="accent4">
                    <a:lumMod val="75000"/>
                  </a:schemeClr>
                </a:solidFill>
              </a:rPr>
              <a:t>Conditionally Safe</a:t>
            </a:r>
            <a:r>
              <a:rPr lang="en-US" dirty="0">
                <a:solidFill>
                  <a:schemeClr val="accent4">
                    <a:lumMod val="75000"/>
                  </a:schemeClr>
                </a:solidFill>
              </a:rPr>
              <a:t> </a:t>
            </a:r>
            <a:r>
              <a:rPr lang="en-US" dirty="0"/>
              <a:t>code — </a:t>
            </a:r>
            <a:r>
              <a:rPr lang="en-US" i="1" dirty="0"/>
              <a:t>if</a:t>
            </a:r>
            <a:r>
              <a:rPr lang="en-US" dirty="0"/>
              <a:t> the condition is satisfied, </a:t>
            </a:r>
            <a:r>
              <a:rPr lang="en-US" i="1" dirty="0"/>
              <a:t>then</a:t>
            </a:r>
            <a:r>
              <a:rPr lang="en-US" dirty="0"/>
              <a:t> it is safe</a:t>
            </a:r>
            <a:endParaRPr lang="en-US" b="1" dirty="0"/>
          </a:p>
        </p:txBody>
      </p:sp>
      <p:sp>
        <p:nvSpPr>
          <p:cNvPr id="4" name="Slide Number Placeholder 3">
            <a:extLst>
              <a:ext uri="{FF2B5EF4-FFF2-40B4-BE49-F238E27FC236}">
                <a16:creationId xmlns:a16="http://schemas.microsoft.com/office/drawing/2014/main" id="{15D94401-1DE9-8F90-89EE-1EB8F20B4289}"/>
              </a:ext>
            </a:extLst>
          </p:cNvPr>
          <p:cNvSpPr>
            <a:spLocks noGrp="1"/>
          </p:cNvSpPr>
          <p:nvPr>
            <p:ph type="sldNum" sz="quarter" idx="10"/>
          </p:nvPr>
        </p:nvSpPr>
        <p:spPr/>
        <p:txBody>
          <a:bodyPr/>
          <a:lstStyle/>
          <a:p>
            <a:fld id="{6244B543-AA52-EB47-B3A9-0A2A6FE25F7B}" type="slidenum">
              <a:rPr lang="en-US" smtClean="0"/>
              <a:t>15</a:t>
            </a:fld>
            <a:endParaRPr lang="en-US" dirty="0"/>
          </a:p>
        </p:txBody>
      </p:sp>
      <p:sp>
        <p:nvSpPr>
          <p:cNvPr id="6" name="TextBox 5">
            <a:extLst>
              <a:ext uri="{FF2B5EF4-FFF2-40B4-BE49-F238E27FC236}">
                <a16:creationId xmlns:a16="http://schemas.microsoft.com/office/drawing/2014/main" id="{9FE6DC48-54B8-4EAC-FC17-ED556EEDB0B4}"/>
              </a:ext>
            </a:extLst>
          </p:cNvPr>
          <p:cNvSpPr txBox="1"/>
          <p:nvPr/>
        </p:nvSpPr>
        <p:spPr>
          <a:xfrm>
            <a:off x="838200" y="3674488"/>
            <a:ext cx="9836426" cy="2554545"/>
          </a:xfrm>
          <a:prstGeom prst="rect">
            <a:avLst/>
          </a:prstGeom>
          <a:noFill/>
        </p:spPr>
        <p:txBody>
          <a:bodyPr wrap="square">
            <a:spAutoFit/>
          </a:bodyPr>
          <a:lstStyle/>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&lt;T&gt; </a:t>
            </a:r>
            <a:r>
              <a:rPr lang="en-US" sz="2000" b="0" i="0" dirty="0">
                <a:solidFill>
                  <a:srgbClr val="B21E00"/>
                </a:solidFill>
                <a:effectLst/>
                <a:latin typeface="Consolas" panose="020B0609020204030204" pitchFamily="49" charset="0"/>
                <a:cs typeface="Consolas" panose="020B0609020204030204" pitchFamily="49" charset="0"/>
              </a:rPr>
              <a:t>Option</a:t>
            </a:r>
            <a:r>
              <a:rPr lang="en-US" sz="2000" b="0" i="0" dirty="0">
                <a:solidFill>
                  <a:srgbClr val="000000"/>
                </a:solidFill>
                <a:effectLst/>
                <a:latin typeface="Consolas" panose="020B0609020204030204" pitchFamily="49" charset="0"/>
                <a:cs typeface="Consolas" panose="020B0609020204030204" pitchFamily="49" charset="0"/>
              </a:rPr>
              <a:t>&lt;T&gt;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unwrap_unchecked</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-&gt; (res: 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self</a:t>
            </a:r>
            <a:r>
              <a:rPr lang="en-US" sz="2000" b="0" i="0" dirty="0" err="1">
                <a:solidFill>
                  <a:srgbClr val="000000"/>
                </a:solidFill>
                <a:effectLst/>
                <a:latin typeface="Consolas" panose="020B0609020204030204" pitchFamily="49" charset="0"/>
                <a:cs typeface="Consolas" panose="020B0609020204030204" pitchFamily="49" charset="0"/>
              </a:rPr>
              <a:t>.is_some</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 </a:t>
            </a:r>
            <a:r>
              <a:rPr lang="en-US" sz="2000" b="0" i="0" dirty="0">
                <a:solidFill>
                  <a:srgbClr val="B21E00"/>
                </a:solidFill>
                <a:effectLst/>
                <a:latin typeface="Consolas" panose="020B0609020204030204" pitchFamily="49" charset="0"/>
                <a:cs typeface="Consolas" panose="020B0609020204030204" pitchFamily="49" charset="0"/>
              </a:rPr>
              <a:t>Some</a:t>
            </a:r>
            <a:r>
              <a:rPr lang="en-US" sz="2000" b="0" i="0" dirty="0">
                <a:solidFill>
                  <a:srgbClr val="000000"/>
                </a:solidFill>
                <a:effectLst/>
                <a:latin typeface="Consolas" panose="020B0609020204030204" pitchFamily="49" charset="0"/>
                <a:cs typeface="Consolas" panose="020B0609020204030204" pitchFamily="49" charset="0"/>
              </a:rPr>
              <a:t>(res)</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575757"/>
                </a:solidFill>
                <a:effectLst/>
                <a:latin typeface="Consolas" panose="020B0609020204030204" pitchFamily="49" charset="0"/>
                <a:cs typeface="Consolas" panose="020B0609020204030204" pitchFamily="49" charset="0"/>
              </a:rPr>
              <a:t>/* ... */</a:t>
            </a:r>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000000"/>
                </a:solidFill>
                <a:effectLst/>
                <a:latin typeface="Consolas" panose="020B0609020204030204" pitchFamily="49" charset="0"/>
                <a:cs typeface="Consolas" panose="020B0609020204030204" pitchFamily="49" charset="0"/>
              </a:rPr>
              <a:t>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D4D5AF16-EE91-145A-7D5F-5FA3A133700D}"/>
              </a:ext>
            </a:extLst>
          </p:cNvPr>
          <p:cNvSpPr/>
          <p:nvPr/>
        </p:nvSpPr>
        <p:spPr>
          <a:xfrm>
            <a:off x="2063449" y="4367613"/>
            <a:ext cx="3743793" cy="316682"/>
          </a:xfrm>
          <a:prstGeom prst="rect">
            <a:avLst/>
          </a:prstGeom>
          <a:solidFill>
            <a:srgbClr val="92D050">
              <a:alpha val="37966"/>
            </a:srgb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92D050"/>
              </a:solidFill>
            </a:endParaRPr>
          </a:p>
        </p:txBody>
      </p:sp>
      <p:sp>
        <p:nvSpPr>
          <p:cNvPr id="8" name="Rounded Rectangular Callout 7">
            <a:extLst>
              <a:ext uri="{FF2B5EF4-FFF2-40B4-BE49-F238E27FC236}">
                <a16:creationId xmlns:a16="http://schemas.microsoft.com/office/drawing/2014/main" id="{9CDD39DF-053E-C22C-5401-D0275B5B7FD2}"/>
              </a:ext>
            </a:extLst>
          </p:cNvPr>
          <p:cNvSpPr/>
          <p:nvPr/>
        </p:nvSpPr>
        <p:spPr>
          <a:xfrm>
            <a:off x="6487639" y="4525954"/>
            <a:ext cx="5412236" cy="1882467"/>
          </a:xfrm>
          <a:prstGeom prst="wedgeRoundRectCallout">
            <a:avLst>
              <a:gd name="adj1" fmla="val -56723"/>
              <a:gd name="adj2" fmla="val -43557"/>
              <a:gd name="adj3" fmla="val 16667"/>
            </a:avLst>
          </a:prstGeom>
          <a:solidFill>
            <a:schemeClr val="accent4">
              <a:lumMod val="20000"/>
              <a:lumOff val="80000"/>
            </a:schemeClr>
          </a:solidFill>
          <a:ln w="76200">
            <a:solidFill>
              <a:schemeClr val="accent4">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These conditions can be made </a:t>
            </a:r>
            <a:r>
              <a:rPr lang="en-US" sz="2800" b="1" dirty="0"/>
              <a:t>explicit and formal</a:t>
            </a:r>
            <a:r>
              <a:rPr lang="en-US" sz="2800" dirty="0"/>
              <a:t> using </a:t>
            </a:r>
            <a:r>
              <a:rPr lang="en-US" sz="2800" dirty="0" err="1"/>
              <a:t>Verus</a:t>
            </a:r>
            <a:r>
              <a:rPr lang="en-US" sz="2800" dirty="0"/>
              <a:t> preconditions</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08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16</a:t>
            </a:fld>
            <a:endParaRPr lang="en-US" dirty="0"/>
          </a:p>
        </p:txBody>
      </p:sp>
    </p:spTree>
    <p:extLst>
      <p:ext uri="{BB962C8B-B14F-4D97-AF65-F5344CB8AC3E}">
        <p14:creationId xmlns:p14="http://schemas.microsoft.com/office/powerpoint/2010/main" val="236790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65CA7F3-35F8-CDC6-2FBE-84F6677D83E8}"/>
              </a:ext>
            </a:extLst>
          </p:cNvPr>
          <p:cNvSpPr/>
          <p:nvPr/>
        </p:nvSpPr>
        <p:spPr>
          <a:xfrm>
            <a:off x="689549" y="2932620"/>
            <a:ext cx="10515600" cy="2620709"/>
          </a:xfrm>
          <a:prstGeom prst="ellipse">
            <a:avLst/>
          </a:prstGeom>
          <a:solidFill>
            <a:schemeClr val="accent6">
              <a:lumMod val="75000"/>
            </a:schemeClr>
          </a:solidFill>
          <a:ln w="57150">
            <a:noFill/>
          </a:ln>
          <a:effectLst>
            <a:glow rad="871294">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a:extLst>
              <a:ext uri="{FF2B5EF4-FFF2-40B4-BE49-F238E27FC236}">
                <a16:creationId xmlns:a16="http://schemas.microsoft.com/office/drawing/2014/main" id="{DA8F84E8-761F-9551-AFB7-C6916FAB11F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flipH="1">
            <a:off x="-64168" y="2103356"/>
            <a:ext cx="2381757" cy="3633537"/>
          </a:xfrm>
          <a:prstGeom prst="rect">
            <a:avLst/>
          </a:prstGeom>
        </p:spPr>
      </p:pic>
      <p:pic>
        <p:nvPicPr>
          <p:cNvPr id="9" name="Graphic 8">
            <a:extLst>
              <a:ext uri="{FF2B5EF4-FFF2-40B4-BE49-F238E27FC236}">
                <a16:creationId xmlns:a16="http://schemas.microsoft.com/office/drawing/2014/main" id="{34DE9A10-6C8B-EEEA-977D-47763504AF6D}"/>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9544557" y="1844842"/>
            <a:ext cx="2733669" cy="3633537"/>
          </a:xfrm>
          <a:prstGeom prst="rect">
            <a:avLst/>
          </a:prstGeom>
        </p:spPr>
      </p:pic>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838200" y="3011823"/>
            <a:ext cx="10515600" cy="4351338"/>
          </a:xfrm>
          <a:effectLst>
            <a:outerShdw blurRad="50800" dist="50800" dir="5400000" algn="ctr" rotWithShape="0">
              <a:srgbClr val="FFFFBC"/>
            </a:outerShdw>
          </a:effectLst>
        </p:spPr>
        <p:txBody>
          <a:bodyPr>
            <a:normAutofit/>
          </a:bodyPr>
          <a:lstStyle/>
          <a:p>
            <a:pPr marL="0" indent="0">
              <a:buNone/>
            </a:pPr>
            <a:r>
              <a:rPr lang="en-US" sz="19000" b="1" dirty="0">
                <a:ln w="12700">
                  <a:solidFill>
                    <a:srgbClr val="F8B69B"/>
                  </a:solidFill>
                </a:ln>
                <a:solidFill>
                  <a:srgbClr val="FFFFBC"/>
                </a:solidFill>
                <a:effectLst>
                  <a:outerShdw blurRad="50800" dist="38100" dir="2700000" sx="101000" sy="101000" algn="tl" rotWithShape="0">
                    <a:srgbClr val="FFFF00">
                      <a:alpha val="40000"/>
                    </a:srgbClr>
                  </a:outerShdw>
                  <a:reflection blurRad="6350" stA="12000" endPos="45500" dir="5400000" sy="-100000" algn="bl" rotWithShape="0"/>
                </a:effectLst>
                <a:latin typeface="Gabriola" pitchFamily="82"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17</a:t>
            </a:fld>
            <a:endParaRPr lang="en-US" dirty="0"/>
          </a:p>
        </p:txBody>
      </p:sp>
      <p:sp>
        <p:nvSpPr>
          <p:cNvPr id="5" name="Oval 4">
            <a:extLst>
              <a:ext uri="{FF2B5EF4-FFF2-40B4-BE49-F238E27FC236}">
                <a16:creationId xmlns:a16="http://schemas.microsoft.com/office/drawing/2014/main" id="{6E1CCA0E-2187-7212-A917-5A60C9AA5F78}"/>
              </a:ext>
            </a:extLst>
          </p:cNvPr>
          <p:cNvSpPr/>
          <p:nvPr/>
        </p:nvSpPr>
        <p:spPr>
          <a:xfrm>
            <a:off x="2687052" y="2103356"/>
            <a:ext cx="6817895" cy="1121108"/>
          </a:xfrm>
          <a:prstGeom prst="ellipse">
            <a:avLst/>
          </a:prstGeom>
          <a:noFill/>
          <a:ln w="304800">
            <a:solidFill>
              <a:srgbClr val="F6FFC0"/>
            </a:solidFill>
          </a:ln>
          <a:effectLst>
            <a:glow rad="228600">
              <a:srgbClr val="DCEF79">
                <a:alpha val="40000"/>
              </a:srgbClr>
            </a:glow>
            <a:outerShdw blurRad="50800" dist="38100" dir="2700000" algn="tl" rotWithShape="0">
              <a:prstClr val="black">
                <a:alpha val="40000"/>
              </a:prstClr>
            </a:outerShdw>
          </a:effectLst>
          <a:scene3d>
            <a:camera prst="orthographicFront">
              <a:rot lat="0" lon="1200000" rev="0"/>
            </a:camera>
            <a:lightRig rig="threePt" dir="t"/>
          </a:scene3d>
          <a:sp3d extrusionH="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673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Autofit/>
            <a:scene3d>
              <a:camera prst="orthographicFront"/>
              <a:lightRig rig="threePt" dir="t"/>
            </a:scene3d>
            <a:sp3d extrusionH="57150">
              <a:bevelT w="38100" h="38100"/>
            </a:sp3d>
          </a:bodyPr>
          <a:lstStyle/>
          <a:p>
            <a:pPr marL="0" indent="0">
              <a:buNone/>
            </a:pPr>
            <a:r>
              <a:rPr lang="en-US" sz="14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pointers</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18</a:t>
            </a:fld>
            <a:endParaRPr lang="en-US" dirty="0"/>
          </a:p>
        </p:txBody>
      </p:sp>
      <p:pic>
        <p:nvPicPr>
          <p:cNvPr id="9" name="Graphic 8" descr="Fire with solid fill">
            <a:extLst>
              <a:ext uri="{FF2B5EF4-FFF2-40B4-BE49-F238E27FC236}">
                <a16:creationId xmlns:a16="http://schemas.microsoft.com/office/drawing/2014/main" id="{CE547AC4-BF53-E381-9561-9FAEF63B8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413" y="3334586"/>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0" name="Graphic 9" descr="Fire with solid fill">
            <a:extLst>
              <a:ext uri="{FF2B5EF4-FFF2-40B4-BE49-F238E27FC236}">
                <a16:creationId xmlns:a16="http://schemas.microsoft.com/office/drawing/2014/main" id="{1A4ED7F0-E986-C829-AB9D-86F511543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58" y="4180472"/>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1" name="Graphic 10" descr="Fire with solid fill">
            <a:extLst>
              <a:ext uri="{FF2B5EF4-FFF2-40B4-BE49-F238E27FC236}">
                <a16:creationId xmlns:a16="http://schemas.microsoft.com/office/drawing/2014/main" id="{6A752BEB-20EC-5643-3322-95D4138A9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8550" y="2935580"/>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pic>
        <p:nvPicPr>
          <p:cNvPr id="12" name="Graphic 11" descr="Fire with solid fill">
            <a:extLst>
              <a:ext uri="{FF2B5EF4-FFF2-40B4-BE49-F238E27FC236}">
                <a16:creationId xmlns:a16="http://schemas.microsoft.com/office/drawing/2014/main" id="{90EF0CA6-A2A2-9108-5226-D0A332E02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3980239"/>
            <a:ext cx="3220453" cy="3220453"/>
          </a:xfrm>
          <a:prstGeom prst="rect">
            <a:avLst/>
          </a:prstGeom>
          <a:effectLst>
            <a:glow rad="370138">
              <a:schemeClr val="accent2">
                <a:satMod val="175000"/>
                <a:alpha val="40000"/>
              </a:schemeClr>
            </a:glow>
            <a:outerShdw blurRad="50800" dist="38100" dir="2700000" sx="103000" sy="103000" algn="tl" rotWithShape="0">
              <a:srgbClr val="C00000">
                <a:alpha val="40000"/>
              </a:srgbClr>
            </a:outerShdw>
          </a:effectLst>
        </p:spPr>
      </p:pic>
    </p:spTree>
    <p:extLst>
      <p:ext uri="{BB962C8B-B14F-4D97-AF65-F5344CB8AC3E}">
        <p14:creationId xmlns:p14="http://schemas.microsoft.com/office/powerpoint/2010/main" val="1351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1847851"/>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p:txBody>
          <a:bodyPr/>
          <a:lstStyle/>
          <a:p>
            <a:fld id="{6244B543-AA52-EB47-B3A9-0A2A6FE25F7B}" type="slidenum">
              <a:rPr lang="en-US" smtClean="0"/>
              <a:t>19</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3650528"/>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4281984"/>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4579514"/>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4860250"/>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157780"/>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424248"/>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5839481"/>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6311935"/>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6661348"/>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6938572"/>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7202080"/>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7483105"/>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7772450"/>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8069979"/>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8366012"/>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8646260"/>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8942294"/>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9235168"/>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9529944"/>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994923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10246760"/>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0527496"/>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10970610"/>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11268140"/>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396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
                                        <p:tgtEl>
                                          <p:spTgt spid="7"/>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
                                        <p:tgtEl>
                                          <p:spTgt spid="9"/>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
                                        <p:tgtEl>
                                          <p:spTgt spid="10"/>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
                                        <p:tgtEl>
                                          <p:spTgt spid="11"/>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
                                        <p:tgtEl>
                                          <p:spTgt spid="1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
                                        <p:tgtEl>
                                          <p:spTgt spid="13"/>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
                                        <p:tgtEl>
                                          <p:spTgt spid="1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
                                        <p:tgtEl>
                                          <p:spTgt spid="1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7E65F-2CD6-45E6-7C08-BAF7A512D1DE}"/>
              </a:ext>
            </a:extLst>
          </p:cNvPr>
          <p:cNvSpPr>
            <a:spLocks noGrp="1"/>
          </p:cNvSpPr>
          <p:nvPr>
            <p:ph type="title"/>
          </p:nvPr>
        </p:nvSpPr>
        <p:spPr/>
        <p:txBody>
          <a:bodyPr/>
          <a:lstStyle/>
          <a:p>
            <a:r>
              <a:rPr lang="en-US" dirty="0"/>
              <a:t>Rust has a lot of restrictions</a:t>
            </a:r>
          </a:p>
        </p:txBody>
      </p:sp>
      <p:sp>
        <p:nvSpPr>
          <p:cNvPr id="4" name="Slide Number Placeholder 3">
            <a:extLst>
              <a:ext uri="{FF2B5EF4-FFF2-40B4-BE49-F238E27FC236}">
                <a16:creationId xmlns:a16="http://schemas.microsoft.com/office/drawing/2014/main" id="{214871FB-4509-9BEB-04FC-B586DE558F7B}"/>
              </a:ext>
            </a:extLst>
          </p:cNvPr>
          <p:cNvSpPr>
            <a:spLocks noGrp="1"/>
          </p:cNvSpPr>
          <p:nvPr>
            <p:ph type="sldNum" sz="quarter" idx="10"/>
          </p:nvPr>
        </p:nvSpPr>
        <p:spPr/>
        <p:txBody>
          <a:bodyPr/>
          <a:lstStyle/>
          <a:p>
            <a:fld id="{6244B543-AA52-EB47-B3A9-0A2A6FE25F7B}" type="slidenum">
              <a:rPr lang="en-US" smtClean="0"/>
              <a:t>2</a:t>
            </a:fld>
            <a:endParaRPr lang="en-US" dirty="0"/>
          </a:p>
        </p:txBody>
      </p:sp>
      <p:pic>
        <p:nvPicPr>
          <p:cNvPr id="10" name="Content Placeholder 9" descr="A screenshot of a web page&#10;&#10;Description automatically generated">
            <a:extLst>
              <a:ext uri="{FF2B5EF4-FFF2-40B4-BE49-F238E27FC236}">
                <a16:creationId xmlns:a16="http://schemas.microsoft.com/office/drawing/2014/main" id="{11EA649E-DD37-502C-07F3-D9156EC43B7D}"/>
              </a:ext>
            </a:extLst>
          </p:cNvPr>
          <p:cNvPicPr>
            <a:picLocks noGrp="1" noChangeAspect="1"/>
          </p:cNvPicPr>
          <p:nvPr>
            <p:ph idx="1"/>
          </p:nvPr>
        </p:nvPicPr>
        <p:blipFill>
          <a:blip r:embed="rId3"/>
          <a:stretch>
            <a:fillRect/>
          </a:stretch>
        </p:blipFill>
        <p:spPr>
          <a:xfrm>
            <a:off x="368968" y="1429399"/>
            <a:ext cx="9338656" cy="7313547"/>
          </a:xfrm>
        </p:spPr>
      </p:pic>
      <p:sp>
        <p:nvSpPr>
          <p:cNvPr id="11" name="Rounded Rectangular Callout 10">
            <a:extLst>
              <a:ext uri="{FF2B5EF4-FFF2-40B4-BE49-F238E27FC236}">
                <a16:creationId xmlns:a16="http://schemas.microsoft.com/office/drawing/2014/main" id="{2C3EC376-4941-A02D-9416-6E9997EB3A47}"/>
              </a:ext>
            </a:extLst>
          </p:cNvPr>
          <p:cNvSpPr/>
          <p:nvPr/>
        </p:nvSpPr>
        <p:spPr>
          <a:xfrm>
            <a:off x="9508957" y="2319046"/>
            <a:ext cx="2470485" cy="1812758"/>
          </a:xfrm>
          <a:prstGeom prst="wedgeRoundRectCallout">
            <a:avLst>
              <a:gd name="adj1" fmla="val -109811"/>
              <a:gd name="adj2" fmla="val 42500"/>
              <a:gd name="adj3" fmla="val 16667"/>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I’m always fighting the borrow-checker!</a:t>
            </a:r>
          </a:p>
        </p:txBody>
      </p:sp>
      <p:sp>
        <p:nvSpPr>
          <p:cNvPr id="12" name="Rounded Rectangular Callout 11">
            <a:extLst>
              <a:ext uri="{FF2B5EF4-FFF2-40B4-BE49-F238E27FC236}">
                <a16:creationId xmlns:a16="http://schemas.microsoft.com/office/drawing/2014/main" id="{6BC16E69-F931-22DC-AAB5-5E7D405FC0B0}"/>
              </a:ext>
            </a:extLst>
          </p:cNvPr>
          <p:cNvSpPr/>
          <p:nvPr/>
        </p:nvSpPr>
        <p:spPr>
          <a:xfrm>
            <a:off x="9978189" y="4760161"/>
            <a:ext cx="2001253" cy="1684421"/>
          </a:xfrm>
          <a:prstGeom prst="wedgeRoundRectCallout">
            <a:avLst>
              <a:gd name="adj1" fmla="val -111414"/>
              <a:gd name="adj2" fmla="val -6071"/>
              <a:gd name="adj3" fmla="val 16667"/>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Why can’t the compiler get out of my way?</a:t>
            </a:r>
          </a:p>
        </p:txBody>
      </p:sp>
    </p:spTree>
    <p:extLst>
      <p:ext uri="{BB962C8B-B14F-4D97-AF65-F5344CB8AC3E}">
        <p14:creationId xmlns:p14="http://schemas.microsoft.com/office/powerpoint/2010/main" val="255651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3253536"/>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1254964"/>
            <a:ext cx="2743200" cy="365125"/>
          </a:xfrm>
        </p:spPr>
        <p:txBody>
          <a:bodyPr/>
          <a:lstStyle/>
          <a:p>
            <a:fld id="{6244B543-AA52-EB47-B3A9-0A2A6FE25F7B}" type="slidenum">
              <a:rPr lang="en-US" smtClean="0"/>
              <a:t>20</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1450859"/>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819403"/>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521873"/>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241137"/>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6393"/>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322861"/>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738094"/>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1210548"/>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1559961"/>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1837185"/>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2100693"/>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2381718"/>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671063"/>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96859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3264625"/>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3544873"/>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384090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4133781"/>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442855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484784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5145373"/>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5426109"/>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5869223"/>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6166753"/>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6535139"/>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6428224"/>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600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
                                        <p:tgtEl>
                                          <p:spTgt spid="20"/>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
                                        <p:tgtEl>
                                          <p:spTgt spid="21"/>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
                                        <p:tgtEl>
                                          <p:spTgt spid="22"/>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
                                        <p:tgtEl>
                                          <p:spTgt spid="23"/>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
                                        <p:tgtEl>
                                          <p:spTgt spid="24"/>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
                                        <p:tgtEl>
                                          <p:spTgt spid="25"/>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
                                        <p:tgtEl>
                                          <p:spTgt spid="26"/>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
                                        <p:tgtEl>
                                          <p:spTgt spid="27"/>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100"/>
                                        <p:tgtEl>
                                          <p:spTgt spid="28"/>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
                                        <p:tgtEl>
                                          <p:spTgt spid="2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
                                        <p:tgtEl>
                                          <p:spTgt spid="30"/>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100"/>
                                        <p:tgtEl>
                                          <p:spTgt spid="31"/>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100"/>
                                        <p:tgtEl>
                                          <p:spTgt spid="32"/>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100"/>
                                        <p:tgtEl>
                                          <p:spTgt spid="33"/>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1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545-5725-9D7E-35E4-C53D21009A2E}"/>
              </a:ext>
            </a:extLst>
          </p:cNvPr>
          <p:cNvSpPr>
            <a:spLocks noGrp="1"/>
          </p:cNvSpPr>
          <p:nvPr>
            <p:ph type="title"/>
          </p:nvPr>
        </p:nvSpPr>
        <p:spPr>
          <a:xfrm>
            <a:off x="838200" y="-5233568"/>
            <a:ext cx="9836426" cy="1325563"/>
          </a:xfrm>
        </p:spPr>
        <p:txBody>
          <a:bodyPr/>
          <a:lstStyle/>
          <a:p>
            <a:r>
              <a:rPr lang="en-US" dirty="0"/>
              <a:t>Let’s check the docs again</a:t>
            </a:r>
          </a:p>
        </p:txBody>
      </p:sp>
      <p:pic>
        <p:nvPicPr>
          <p:cNvPr id="6" name="Content Placeholder 5" descr="A screenshot of a computer&#10;&#10;Description automatically generated">
            <a:extLst>
              <a:ext uri="{FF2B5EF4-FFF2-40B4-BE49-F238E27FC236}">
                <a16:creationId xmlns:a16="http://schemas.microsoft.com/office/drawing/2014/main" id="{55C98DAE-2CE1-1BC3-6B20-68A920056417}"/>
              </a:ext>
            </a:extLst>
          </p:cNvPr>
          <p:cNvPicPr>
            <a:picLocks noGrp="1" noChangeAspect="1"/>
          </p:cNvPicPr>
          <p:nvPr>
            <p:ph idx="1"/>
          </p:nvPr>
        </p:nvPicPr>
        <p:blipFill>
          <a:blip r:embed="rId2"/>
          <a:stretch>
            <a:fillRect/>
          </a:stretch>
        </p:blipFill>
        <p:spPr>
          <a:xfrm>
            <a:off x="128956" y="-8852230"/>
            <a:ext cx="11846209" cy="9798718"/>
          </a:xfrm>
          <a:ln w="50800">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F2DBE7D5-F8DD-7D1B-44E9-129B748C459F}"/>
              </a:ext>
            </a:extLst>
          </p:cNvPr>
          <p:cNvSpPr>
            <a:spLocks noGrp="1"/>
          </p:cNvSpPr>
          <p:nvPr>
            <p:ph type="sldNum" sz="quarter" idx="10"/>
          </p:nvPr>
        </p:nvSpPr>
        <p:spPr>
          <a:xfrm>
            <a:off x="8610600" y="-4343730"/>
            <a:ext cx="2743200" cy="365125"/>
          </a:xfrm>
        </p:spPr>
        <p:txBody>
          <a:bodyPr/>
          <a:lstStyle/>
          <a:p>
            <a:fld id="{6244B543-AA52-EB47-B3A9-0A2A6FE25F7B}" type="slidenum">
              <a:rPr lang="en-US" smtClean="0"/>
              <a:t>21</a:t>
            </a:fld>
            <a:endParaRPr lang="en-US" dirty="0"/>
          </a:p>
        </p:txBody>
      </p:sp>
      <p:sp>
        <p:nvSpPr>
          <p:cNvPr id="7" name="Rectangle 6">
            <a:extLst>
              <a:ext uri="{FF2B5EF4-FFF2-40B4-BE49-F238E27FC236}">
                <a16:creationId xmlns:a16="http://schemas.microsoft.com/office/drawing/2014/main" id="{3110E319-B52A-CE7C-665F-C6AE32B69C0C}"/>
              </a:ext>
            </a:extLst>
          </p:cNvPr>
          <p:cNvSpPr/>
          <p:nvPr/>
        </p:nvSpPr>
        <p:spPr>
          <a:xfrm>
            <a:off x="619660" y="-7049553"/>
            <a:ext cx="872256" cy="37603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7D56F36-BAB2-C5C6-7C3F-A538CD82FF0C}"/>
              </a:ext>
            </a:extLst>
          </p:cNvPr>
          <p:cNvSpPr/>
          <p:nvPr/>
        </p:nvSpPr>
        <p:spPr>
          <a:xfrm>
            <a:off x="619660" y="-6418097"/>
            <a:ext cx="1102690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4C1E2C7-6C9C-4A40-73B8-52424596ABE4}"/>
              </a:ext>
            </a:extLst>
          </p:cNvPr>
          <p:cNvSpPr/>
          <p:nvPr/>
        </p:nvSpPr>
        <p:spPr>
          <a:xfrm>
            <a:off x="618280" y="-6120567"/>
            <a:ext cx="11106874"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92B5BD9-5116-FCA1-F812-CD3B61EC888C}"/>
              </a:ext>
            </a:extLst>
          </p:cNvPr>
          <p:cNvSpPr/>
          <p:nvPr/>
        </p:nvSpPr>
        <p:spPr>
          <a:xfrm>
            <a:off x="619660" y="-5839831"/>
            <a:ext cx="11025529"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5A090A0-DF81-B48A-7E8E-D58FFAA727F3}"/>
              </a:ext>
            </a:extLst>
          </p:cNvPr>
          <p:cNvSpPr/>
          <p:nvPr/>
        </p:nvSpPr>
        <p:spPr>
          <a:xfrm>
            <a:off x="618280" y="-5542301"/>
            <a:ext cx="11356885" cy="2807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3ACC-F557-A3AF-9080-B55283E9D9A3}"/>
              </a:ext>
            </a:extLst>
          </p:cNvPr>
          <p:cNvSpPr/>
          <p:nvPr/>
        </p:nvSpPr>
        <p:spPr>
          <a:xfrm>
            <a:off x="619661" y="-5275833"/>
            <a:ext cx="7818284"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D183D64-BAA3-8D30-F056-CFA8C97C83BD}"/>
              </a:ext>
            </a:extLst>
          </p:cNvPr>
          <p:cNvSpPr/>
          <p:nvPr/>
        </p:nvSpPr>
        <p:spPr>
          <a:xfrm>
            <a:off x="618281" y="-4860600"/>
            <a:ext cx="10056346" cy="297530"/>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0DAF4D5-4F47-F6B7-5101-BF0B9733E3CF}"/>
              </a:ext>
            </a:extLst>
          </p:cNvPr>
          <p:cNvSpPr/>
          <p:nvPr/>
        </p:nvSpPr>
        <p:spPr>
          <a:xfrm>
            <a:off x="728240" y="-4388146"/>
            <a:ext cx="10996914" cy="36512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008F538-5CF3-1491-8848-D61F69191BFB}"/>
              </a:ext>
            </a:extLst>
          </p:cNvPr>
          <p:cNvSpPr/>
          <p:nvPr/>
        </p:nvSpPr>
        <p:spPr>
          <a:xfrm>
            <a:off x="838200" y="-4038733"/>
            <a:ext cx="1937084"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B723D3-536C-54D8-F64D-5C59D7ED74B2}"/>
              </a:ext>
            </a:extLst>
          </p:cNvPr>
          <p:cNvSpPr/>
          <p:nvPr/>
        </p:nvSpPr>
        <p:spPr>
          <a:xfrm>
            <a:off x="728240" y="-3761509"/>
            <a:ext cx="2640602" cy="21269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5A35DA5-7862-755B-FE06-BCED57B07E5F}"/>
              </a:ext>
            </a:extLst>
          </p:cNvPr>
          <p:cNvSpPr/>
          <p:nvPr/>
        </p:nvSpPr>
        <p:spPr>
          <a:xfrm>
            <a:off x="728239" y="-3498001"/>
            <a:ext cx="10916949"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EA09020-401E-E889-1E81-402C91788143}"/>
              </a:ext>
            </a:extLst>
          </p:cNvPr>
          <p:cNvSpPr/>
          <p:nvPr/>
        </p:nvSpPr>
        <p:spPr>
          <a:xfrm>
            <a:off x="713243" y="-3216976"/>
            <a:ext cx="1064055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7E4DB9-F843-AC66-0D04-7097F5F706A5}"/>
              </a:ext>
            </a:extLst>
          </p:cNvPr>
          <p:cNvSpPr/>
          <p:nvPr/>
        </p:nvSpPr>
        <p:spPr>
          <a:xfrm>
            <a:off x="673949" y="-2927631"/>
            <a:ext cx="5422051" cy="25070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E642849-5501-0913-C79A-BBFCCAE0C2B8}"/>
              </a:ext>
            </a:extLst>
          </p:cNvPr>
          <p:cNvSpPr/>
          <p:nvPr/>
        </p:nvSpPr>
        <p:spPr>
          <a:xfrm>
            <a:off x="728239" y="-2630102"/>
            <a:ext cx="10501235" cy="28693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0B018A1-E892-2527-B67A-DDA3E3CE5BA0}"/>
              </a:ext>
            </a:extLst>
          </p:cNvPr>
          <p:cNvSpPr/>
          <p:nvPr/>
        </p:nvSpPr>
        <p:spPr>
          <a:xfrm>
            <a:off x="881806" y="-2334069"/>
            <a:ext cx="10843348" cy="297529"/>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4B6BA41-F49E-DEDB-6917-9AC22880714C}"/>
              </a:ext>
            </a:extLst>
          </p:cNvPr>
          <p:cNvSpPr/>
          <p:nvPr/>
        </p:nvSpPr>
        <p:spPr>
          <a:xfrm>
            <a:off x="888677" y="-2053821"/>
            <a:ext cx="9570776" cy="29603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6FABDE8F-341E-2A29-4DDC-70127CE66825}"/>
              </a:ext>
            </a:extLst>
          </p:cNvPr>
          <p:cNvSpPr/>
          <p:nvPr/>
        </p:nvSpPr>
        <p:spPr>
          <a:xfrm>
            <a:off x="888677" y="-1757787"/>
            <a:ext cx="7549268" cy="28024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2C47BBC-1EA3-B520-8D7B-E6FDCDCD3C8F}"/>
              </a:ext>
            </a:extLst>
          </p:cNvPr>
          <p:cNvSpPr/>
          <p:nvPr/>
        </p:nvSpPr>
        <p:spPr>
          <a:xfrm>
            <a:off x="713242" y="-1464913"/>
            <a:ext cx="10640557"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038CD300-90F8-462B-3DA7-8984340F481F}"/>
              </a:ext>
            </a:extLst>
          </p:cNvPr>
          <p:cNvSpPr/>
          <p:nvPr/>
        </p:nvSpPr>
        <p:spPr>
          <a:xfrm>
            <a:off x="838200" y="-1170137"/>
            <a:ext cx="9332495" cy="264225"/>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A45DA3-A465-45CD-9D39-0BE1B32B8B7B}"/>
              </a:ext>
            </a:extLst>
          </p:cNvPr>
          <p:cNvSpPr/>
          <p:nvPr/>
        </p:nvSpPr>
        <p:spPr>
          <a:xfrm>
            <a:off x="619660" y="-750851"/>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9A4B153-F18F-983D-2F91-57D23CB9014C}"/>
              </a:ext>
            </a:extLst>
          </p:cNvPr>
          <p:cNvSpPr/>
          <p:nvPr/>
        </p:nvSpPr>
        <p:spPr>
          <a:xfrm>
            <a:off x="618280" y="-453321"/>
            <a:ext cx="11356884"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4B363295-21DD-D26F-6D30-6E9E19C1D7EF}"/>
              </a:ext>
            </a:extLst>
          </p:cNvPr>
          <p:cNvSpPr/>
          <p:nvPr/>
        </p:nvSpPr>
        <p:spPr>
          <a:xfrm>
            <a:off x="619660" y="-172585"/>
            <a:ext cx="6807835" cy="28813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C7921CDB-2F22-1B79-8B14-2228B6AC1E8A}"/>
              </a:ext>
            </a:extLst>
          </p:cNvPr>
          <p:cNvSpPr/>
          <p:nvPr/>
        </p:nvSpPr>
        <p:spPr>
          <a:xfrm>
            <a:off x="619660" y="270529"/>
            <a:ext cx="11105494"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503AA444-F464-FFCC-F431-BF30D40868C4}"/>
              </a:ext>
            </a:extLst>
          </p:cNvPr>
          <p:cNvSpPr/>
          <p:nvPr/>
        </p:nvSpPr>
        <p:spPr>
          <a:xfrm>
            <a:off x="618280" y="568059"/>
            <a:ext cx="8269046" cy="26147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A28F9631-B2DC-9EC2-53EE-8B8DF0AD4884}"/>
              </a:ext>
            </a:extLst>
          </p:cNvPr>
          <p:cNvPicPr>
            <a:picLocks noChangeAspect="1"/>
          </p:cNvPicPr>
          <p:nvPr/>
        </p:nvPicPr>
        <p:blipFill>
          <a:blip r:embed="rId3"/>
          <a:stretch>
            <a:fillRect/>
          </a:stretch>
        </p:blipFill>
        <p:spPr>
          <a:xfrm>
            <a:off x="128956" y="936445"/>
            <a:ext cx="11846208" cy="9119808"/>
          </a:xfrm>
          <a:prstGeom prst="rect">
            <a:avLst/>
          </a:prstGeom>
          <a:ln w="50800">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AC6C004-820C-CE6C-3695-B3EFE714A5B0}"/>
              </a:ext>
            </a:extLst>
          </p:cNvPr>
          <p:cNvSpPr/>
          <p:nvPr/>
        </p:nvSpPr>
        <p:spPr>
          <a:xfrm>
            <a:off x="128956" y="829530"/>
            <a:ext cx="11846208" cy="261470"/>
          </a:xfrm>
          <a:prstGeom prst="rect">
            <a:avLst/>
          </a:prstGeom>
          <a:solidFill>
            <a:schemeClr val="bg1"/>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CA97A63-BBF2-54DA-C29A-C11C30F119CD}"/>
              </a:ext>
            </a:extLst>
          </p:cNvPr>
          <p:cNvSpPr/>
          <p:nvPr/>
        </p:nvSpPr>
        <p:spPr>
          <a:xfrm>
            <a:off x="216836" y="1121411"/>
            <a:ext cx="1275080" cy="347641"/>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2BB8889-0A82-75FF-21C3-D03AD192D4B1}"/>
              </a:ext>
            </a:extLst>
          </p:cNvPr>
          <p:cNvSpPr/>
          <p:nvPr/>
        </p:nvSpPr>
        <p:spPr>
          <a:xfrm>
            <a:off x="297518" y="1572407"/>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B713F6-589D-E74C-9445-D856A7BF7BD7}"/>
              </a:ext>
            </a:extLst>
          </p:cNvPr>
          <p:cNvSpPr/>
          <p:nvPr/>
        </p:nvSpPr>
        <p:spPr>
          <a:xfrm>
            <a:off x="304390" y="1852654"/>
            <a:ext cx="11340798"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E48F926-BAB7-A1D5-0DB4-09019F6A7186}"/>
              </a:ext>
            </a:extLst>
          </p:cNvPr>
          <p:cNvSpPr/>
          <p:nvPr/>
        </p:nvSpPr>
        <p:spPr>
          <a:xfrm>
            <a:off x="304390" y="2148688"/>
            <a:ext cx="11340798" cy="29287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ABF1970-421F-9C66-CB61-B8CA061E6A64}"/>
              </a:ext>
            </a:extLst>
          </p:cNvPr>
          <p:cNvSpPr/>
          <p:nvPr/>
        </p:nvSpPr>
        <p:spPr>
          <a:xfrm>
            <a:off x="297518" y="2425579"/>
            <a:ext cx="2044629" cy="32743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747F7FC-417C-59DC-69AC-9F18AF744762}"/>
              </a:ext>
            </a:extLst>
          </p:cNvPr>
          <p:cNvSpPr/>
          <p:nvPr/>
        </p:nvSpPr>
        <p:spPr>
          <a:xfrm>
            <a:off x="290646" y="2950589"/>
            <a:ext cx="11427635" cy="294776"/>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D0A2811-9712-9030-F173-29A14CF314EC}"/>
              </a:ext>
            </a:extLst>
          </p:cNvPr>
          <p:cNvSpPr/>
          <p:nvPr/>
        </p:nvSpPr>
        <p:spPr>
          <a:xfrm>
            <a:off x="297518" y="3230835"/>
            <a:ext cx="4819914"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8B751925-216F-9796-9FA3-E97486BD1FA0}"/>
              </a:ext>
            </a:extLst>
          </p:cNvPr>
          <p:cNvSpPr/>
          <p:nvPr/>
        </p:nvSpPr>
        <p:spPr>
          <a:xfrm>
            <a:off x="251136" y="3713512"/>
            <a:ext cx="3727305" cy="330357"/>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F6FBE56-A38A-F3CF-34B2-4C8537999027}"/>
              </a:ext>
            </a:extLst>
          </p:cNvPr>
          <p:cNvSpPr/>
          <p:nvPr/>
        </p:nvSpPr>
        <p:spPr>
          <a:xfrm>
            <a:off x="251137" y="4222463"/>
            <a:ext cx="10673538" cy="289553"/>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39B920C-F810-3D24-826A-490824B7827F}"/>
              </a:ext>
            </a:extLst>
          </p:cNvPr>
          <p:cNvSpPr/>
          <p:nvPr/>
        </p:nvSpPr>
        <p:spPr>
          <a:xfrm>
            <a:off x="370612" y="4722818"/>
            <a:ext cx="3607830" cy="289552"/>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E2A1F7A5-98B8-8D98-A69F-E463A9CDA3F9}"/>
              </a:ext>
            </a:extLst>
          </p:cNvPr>
          <p:cNvSpPr/>
          <p:nvPr/>
        </p:nvSpPr>
        <p:spPr>
          <a:xfrm>
            <a:off x="377483" y="5003065"/>
            <a:ext cx="196466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BB3951FD-6650-4533-78A8-14301F073FF0}"/>
              </a:ext>
            </a:extLst>
          </p:cNvPr>
          <p:cNvSpPr/>
          <p:nvPr/>
        </p:nvSpPr>
        <p:spPr>
          <a:xfrm>
            <a:off x="377483" y="5299099"/>
            <a:ext cx="5205170"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57BB9D0-13F3-AB48-470D-BFD53C10ED80}"/>
              </a:ext>
            </a:extLst>
          </p:cNvPr>
          <p:cNvSpPr/>
          <p:nvPr/>
        </p:nvSpPr>
        <p:spPr>
          <a:xfrm>
            <a:off x="377483" y="5595133"/>
            <a:ext cx="4627654"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39F9821-0F31-7466-B7FE-AD9FF3010B46}"/>
              </a:ext>
            </a:extLst>
          </p:cNvPr>
          <p:cNvSpPr/>
          <p:nvPr/>
        </p:nvSpPr>
        <p:spPr>
          <a:xfrm>
            <a:off x="377482" y="5884241"/>
            <a:ext cx="11267705"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E4042F0-5EFC-1422-0BF9-185431ED3AC1}"/>
              </a:ext>
            </a:extLst>
          </p:cNvPr>
          <p:cNvSpPr/>
          <p:nvPr/>
        </p:nvSpPr>
        <p:spPr>
          <a:xfrm>
            <a:off x="537865" y="6165279"/>
            <a:ext cx="7050052" cy="28252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76DAE22-2AF5-0E82-5D18-A5FEB6B69491}"/>
              </a:ext>
            </a:extLst>
          </p:cNvPr>
          <p:cNvSpPr/>
          <p:nvPr/>
        </p:nvSpPr>
        <p:spPr>
          <a:xfrm>
            <a:off x="618281" y="6608405"/>
            <a:ext cx="11267704" cy="289454"/>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4AED851-66D9-DCAE-A576-C9561EB7BB08}"/>
              </a:ext>
            </a:extLst>
          </p:cNvPr>
          <p:cNvSpPr/>
          <p:nvPr/>
        </p:nvSpPr>
        <p:spPr>
          <a:xfrm>
            <a:off x="618280" y="6904439"/>
            <a:ext cx="7370687" cy="274458"/>
          </a:xfrm>
          <a:prstGeom prst="rect">
            <a:avLst/>
          </a:prstGeom>
          <a:solidFill>
            <a:schemeClr val="accent2">
              <a:lumMod val="75000"/>
              <a:alpha val="2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D250A8A-89CF-53A5-0189-C0AC1719A066}"/>
              </a:ext>
            </a:extLst>
          </p:cNvPr>
          <p:cNvSpPr/>
          <p:nvPr/>
        </p:nvSpPr>
        <p:spPr>
          <a:xfrm>
            <a:off x="6916934" y="4376210"/>
            <a:ext cx="4077325" cy="1372225"/>
          </a:xfrm>
          <a:prstGeom prst="roundRect">
            <a:avLst/>
          </a:prstGeom>
          <a:solidFill>
            <a:schemeClr val="accent2">
              <a:lumMod val="20000"/>
              <a:lumOff val="80000"/>
            </a:schemeClr>
          </a:solidFill>
          <a:ln w="57150">
            <a:solidFill>
              <a:schemeClr val="accent2">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It keeps going, by the way</a:t>
            </a:r>
          </a:p>
        </p:txBody>
      </p:sp>
    </p:spTree>
    <p:extLst>
      <p:ext uri="{BB962C8B-B14F-4D97-AF65-F5344CB8AC3E}">
        <p14:creationId xmlns:p14="http://schemas.microsoft.com/office/powerpoint/2010/main" val="798635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
                                        <p:tgtEl>
                                          <p:spTgt spid="3"/>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
                                        <p:tgtEl>
                                          <p:spTgt spid="14"/>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
                                        <p:tgtEl>
                                          <p:spTgt spid="15"/>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
                                        <p:tgtEl>
                                          <p:spTgt spid="16"/>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100"/>
                                        <p:tgtEl>
                                          <p:spTgt spid="3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
                                        <p:tgtEl>
                                          <p:spTgt spid="36"/>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100"/>
                                        <p:tgtEl>
                                          <p:spTgt spid="37"/>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100"/>
                                        <p:tgtEl>
                                          <p:spTgt spid="38"/>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00"/>
                                        <p:tgtEl>
                                          <p:spTgt spid="39"/>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100"/>
                                        <p:tgtEl>
                                          <p:spTgt spid="4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
                                        <p:tgtEl>
                                          <p:spTgt spid="41"/>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100"/>
                                        <p:tgtEl>
                                          <p:spTgt spid="42"/>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100"/>
                                        <p:tgtEl>
                                          <p:spTgt spid="43"/>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00"/>
                                        <p:tgtEl>
                                          <p:spTgt spid="44"/>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100"/>
                                        <p:tgtEl>
                                          <p:spTgt spid="46"/>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1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129529-6D17-8B25-16D8-B72A03FC62AC}"/>
              </a:ext>
            </a:extLst>
          </p:cNvPr>
          <p:cNvSpPr/>
          <p:nvPr/>
        </p:nvSpPr>
        <p:spPr>
          <a:xfrm>
            <a:off x="3481134" y="3208421"/>
            <a:ext cx="2181729" cy="465221"/>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22</a:t>
            </a:fld>
            <a:endParaRPr lang="en-US" dirty="0"/>
          </a:p>
        </p:txBody>
      </p:sp>
      <p:sp>
        <p:nvSpPr>
          <p:cNvPr id="6" name="Rounded Rectangular Callout 5">
            <a:extLst>
              <a:ext uri="{FF2B5EF4-FFF2-40B4-BE49-F238E27FC236}">
                <a16:creationId xmlns:a16="http://schemas.microsoft.com/office/drawing/2014/main" id="{3080D8CF-689A-D32C-90AC-986D450DD38F}"/>
              </a:ext>
            </a:extLst>
          </p:cNvPr>
          <p:cNvSpPr/>
          <p:nvPr/>
        </p:nvSpPr>
        <p:spPr>
          <a:xfrm>
            <a:off x="6096000" y="4895425"/>
            <a:ext cx="5803875" cy="1460926"/>
          </a:xfrm>
          <a:prstGeom prst="wedgeRoundRectCallout">
            <a:avLst>
              <a:gd name="adj1" fmla="val -31847"/>
              <a:gd name="adj2" fmla="val -93280"/>
              <a:gd name="adj3" fmla="val 16667"/>
            </a:avLst>
          </a:prstGeom>
          <a:solidFill>
            <a:schemeClr val="accent2">
              <a:lumMod val="20000"/>
              <a:lumOff val="80000"/>
            </a:schemeClr>
          </a:solidFill>
          <a:ln w="762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cs typeface="Consolas" panose="020B0609020204030204" pitchFamily="49" charset="0"/>
              </a:rPr>
              <a:t>Can these conditions even be expressed via </a:t>
            </a:r>
            <a:r>
              <a:rPr lang="en-US" sz="2800" b="1" dirty="0" err="1">
                <a:cs typeface="Consolas" panose="020B0609020204030204" pitchFamily="49" charset="0"/>
              </a:rPr>
              <a:t>Verus</a:t>
            </a:r>
            <a:r>
              <a:rPr lang="en-US" sz="2800" b="1" dirty="0">
                <a:cs typeface="Consolas" panose="020B0609020204030204" pitchFamily="49" charset="0"/>
              </a:rPr>
              <a:t> preconditions?</a:t>
            </a:r>
            <a:endParaRPr lang="en-US" sz="2800" dirty="0">
              <a:cs typeface="Consolas" panose="020B0609020204030204" pitchFamily="49" charset="0"/>
            </a:endParaRPr>
          </a:p>
        </p:txBody>
      </p:sp>
      <p:sp>
        <p:nvSpPr>
          <p:cNvPr id="7" name="Rectangle 6">
            <a:extLst>
              <a:ext uri="{FF2B5EF4-FFF2-40B4-BE49-F238E27FC236}">
                <a16:creationId xmlns:a16="http://schemas.microsoft.com/office/drawing/2014/main" id="{AD47DA4E-3A59-6305-17F3-2CF15DF1A4DE}"/>
              </a:ext>
            </a:extLst>
          </p:cNvPr>
          <p:cNvSpPr/>
          <p:nvPr/>
        </p:nvSpPr>
        <p:spPr>
          <a:xfrm>
            <a:off x="1540042" y="3673642"/>
            <a:ext cx="7529007" cy="452355"/>
          </a:xfrm>
          <a:prstGeom prst="rect">
            <a:avLst/>
          </a:prstGeom>
          <a:solidFill>
            <a:schemeClr val="accent2">
              <a:lumMod val="40000"/>
              <a:lumOff val="60000"/>
              <a:alpha val="43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Playing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Tree>
    <p:extLst>
      <p:ext uri="{BB962C8B-B14F-4D97-AF65-F5344CB8AC3E}">
        <p14:creationId xmlns:p14="http://schemas.microsoft.com/office/powerpoint/2010/main" val="31309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23</a:t>
            </a:fld>
            <a:endParaRPr lang="en-US" dirty="0"/>
          </a:p>
        </p:txBody>
      </p:sp>
      <p:pic>
        <p:nvPicPr>
          <p:cNvPr id="6" name="Picture 5" descr="An old person with her hands on her head&#10;&#10;Description automatically generated">
            <a:extLst>
              <a:ext uri="{FF2B5EF4-FFF2-40B4-BE49-F238E27FC236}">
                <a16:creationId xmlns:a16="http://schemas.microsoft.com/office/drawing/2014/main" id="{A798EACF-06A4-D7F3-3E32-04E74F1726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0617" y="4347412"/>
            <a:ext cx="4263751" cy="2778291"/>
          </a:xfrm>
          <a:prstGeom prst="rect">
            <a:avLst/>
          </a:prstGeom>
        </p:spPr>
      </p:pic>
      <p:sp>
        <p:nvSpPr>
          <p:cNvPr id="7" name="Oval Callout 6">
            <a:extLst>
              <a:ext uri="{FF2B5EF4-FFF2-40B4-BE49-F238E27FC236}">
                <a16:creationId xmlns:a16="http://schemas.microsoft.com/office/drawing/2014/main" id="{F211F502-CF11-3876-F30A-EC5EB88C4817}"/>
              </a:ext>
            </a:extLst>
          </p:cNvPr>
          <p:cNvSpPr/>
          <p:nvPr/>
        </p:nvSpPr>
        <p:spPr>
          <a:xfrm>
            <a:off x="1427747" y="4910765"/>
            <a:ext cx="3288070" cy="1740568"/>
          </a:xfrm>
          <a:prstGeom prst="wedgeEllipseCallout">
            <a:avLst>
              <a:gd name="adj1" fmla="val 107612"/>
              <a:gd name="adj2" fmla="val -15564"/>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Now we’re just going in circles!</a:t>
            </a:r>
          </a:p>
        </p:txBody>
      </p:sp>
    </p:spTree>
    <p:extLst>
      <p:ext uri="{BB962C8B-B14F-4D97-AF65-F5344CB8AC3E}">
        <p14:creationId xmlns:p14="http://schemas.microsoft.com/office/powerpoint/2010/main" val="26667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176B-F8BE-198E-F5B0-BF1D8F63E773}"/>
              </a:ext>
            </a:extLst>
          </p:cNvPr>
          <p:cNvSpPr>
            <a:spLocks noGrp="1"/>
          </p:cNvSpPr>
          <p:nvPr>
            <p:ph type="title"/>
          </p:nvPr>
        </p:nvSpPr>
        <p:spPr/>
        <p:txBody>
          <a:bodyPr/>
          <a:lstStyle/>
          <a:p>
            <a:r>
              <a:rPr lang="en-US" dirty="0"/>
              <a:t>Isn’t this what ownership types are for?</a:t>
            </a:r>
          </a:p>
        </p:txBody>
      </p:sp>
      <p:sp>
        <p:nvSpPr>
          <p:cNvPr id="3" name="Content Placeholder 2">
            <a:extLst>
              <a:ext uri="{FF2B5EF4-FFF2-40B4-BE49-F238E27FC236}">
                <a16:creationId xmlns:a16="http://schemas.microsoft.com/office/drawing/2014/main" id="{11F7FE80-835F-4B8F-9962-EA5970345ABB}"/>
              </a:ext>
            </a:extLst>
          </p:cNvPr>
          <p:cNvSpPr>
            <a:spLocks noGrp="1"/>
          </p:cNvSpPr>
          <p:nvPr>
            <p:ph idx="1"/>
          </p:nvPr>
        </p:nvSpPr>
        <p:spPr/>
        <p:txBody>
          <a:bodyPr/>
          <a:lstStyle/>
          <a:p>
            <a:r>
              <a:rPr lang="en-US" dirty="0"/>
              <a:t>Ordinarily, Rust’s type system, together with its clever standard library types (</a:t>
            </a:r>
            <a:r>
              <a:rPr lang="en-US" sz="2800" dirty="0">
                <a:solidFill>
                  <a:schemeClr val="accent4">
                    <a:lumMod val="75000"/>
                  </a:schemeClr>
                </a:solidFill>
                <a:latin typeface="Consolas" panose="020B0609020204030204" pitchFamily="49" charset="0"/>
                <a:cs typeface="Consolas" panose="020B0609020204030204" pitchFamily="49" charset="0"/>
              </a:rPr>
              <a:t>&amp;T, &amp;mut T, Box&lt;T&gt;, </a:t>
            </a:r>
            <a:r>
              <a:rPr lang="en-US" sz="2800" dirty="0" err="1">
                <a:solidFill>
                  <a:schemeClr val="accent4">
                    <a:lumMod val="75000"/>
                  </a:schemeClr>
                </a:solidFill>
                <a:latin typeface="Consolas" panose="020B0609020204030204" pitchFamily="49" charset="0"/>
                <a:cs typeface="Consolas" panose="020B0609020204030204" pitchFamily="49" charset="0"/>
              </a:rPr>
              <a:t>Rc</a:t>
            </a:r>
            <a:r>
              <a:rPr lang="en-US" sz="2800" dirty="0">
                <a:solidFill>
                  <a:schemeClr val="accent4">
                    <a:lumMod val="75000"/>
                  </a:schemeClr>
                </a:solidFill>
                <a:latin typeface="Consolas" panose="020B0609020204030204" pitchFamily="49" charset="0"/>
                <a:cs typeface="Consolas" panose="020B0609020204030204" pitchFamily="49" charset="0"/>
              </a:rPr>
              <a:t>&lt;T&gt;, Arc&lt;T&gt;, </a:t>
            </a:r>
            <a:r>
              <a:rPr lang="en-US" sz="2800" dirty="0" err="1">
                <a:solidFill>
                  <a:schemeClr val="accent4">
                    <a:lumMod val="75000"/>
                  </a:schemeClr>
                </a:solidFill>
                <a:latin typeface="Consolas" panose="020B0609020204030204" pitchFamily="49" charset="0"/>
                <a:cs typeface="Consolas" panose="020B0609020204030204" pitchFamily="49" charset="0"/>
              </a:rPr>
              <a:t>RefCell</a:t>
            </a:r>
            <a:r>
              <a:rPr lang="en-US" sz="2800" dirty="0">
                <a:solidFill>
                  <a:schemeClr val="accent4">
                    <a:lumMod val="75000"/>
                  </a:schemeClr>
                </a:solidFill>
                <a:latin typeface="Consolas" panose="020B0609020204030204" pitchFamily="49" charset="0"/>
                <a:cs typeface="Consolas" panose="020B0609020204030204" pitchFamily="49" charset="0"/>
              </a:rPr>
              <a:t>&lt;T&gt;, </a:t>
            </a:r>
            <a:r>
              <a:rPr lang="en-US" dirty="0"/>
              <a:t>…), ensure that all the rules are followed</a:t>
            </a:r>
          </a:p>
          <a:p>
            <a:r>
              <a:rPr lang="en-US" dirty="0"/>
              <a:t>But the whole point of using “raw pointers” is that we </a:t>
            </a:r>
            <a:r>
              <a:rPr lang="en-US" i="1" dirty="0"/>
              <a:t>can’t</a:t>
            </a:r>
            <a:r>
              <a:rPr lang="en-US" dirty="0"/>
              <a:t> use those types…</a:t>
            </a:r>
          </a:p>
          <a:p>
            <a:r>
              <a:rPr lang="en-US" dirty="0">
                <a:solidFill>
                  <a:schemeClr val="accent4">
                    <a:lumMod val="75000"/>
                  </a:schemeClr>
                </a:solidFill>
              </a:rPr>
              <a:t>Solution: </a:t>
            </a:r>
            <a:r>
              <a:rPr lang="en-US" b="1" dirty="0">
                <a:solidFill>
                  <a:schemeClr val="accent4">
                    <a:lumMod val="75000"/>
                  </a:schemeClr>
                </a:solidFill>
              </a:rPr>
              <a:t>Decouple</a:t>
            </a:r>
            <a:r>
              <a:rPr lang="en-US" dirty="0">
                <a:solidFill>
                  <a:schemeClr val="accent4">
                    <a:lumMod val="75000"/>
                  </a:schemeClr>
                </a:solidFill>
              </a:rPr>
              <a:t> the ownership reasoning from the physical pointers; reason about ownership in “proof code”</a:t>
            </a:r>
          </a:p>
        </p:txBody>
      </p:sp>
      <p:sp>
        <p:nvSpPr>
          <p:cNvPr id="4" name="Slide Number Placeholder 3">
            <a:extLst>
              <a:ext uri="{FF2B5EF4-FFF2-40B4-BE49-F238E27FC236}">
                <a16:creationId xmlns:a16="http://schemas.microsoft.com/office/drawing/2014/main" id="{DDEB2052-3BC6-ACD1-9C9B-97716332B3BF}"/>
              </a:ext>
            </a:extLst>
          </p:cNvPr>
          <p:cNvSpPr>
            <a:spLocks noGrp="1"/>
          </p:cNvSpPr>
          <p:nvPr>
            <p:ph type="sldNum" sz="quarter" idx="10"/>
          </p:nvPr>
        </p:nvSpPr>
        <p:spPr/>
        <p:txBody>
          <a:bodyPr/>
          <a:lstStyle/>
          <a:p>
            <a:fld id="{6244B543-AA52-EB47-B3A9-0A2A6FE25F7B}" type="slidenum">
              <a:rPr lang="en-US" smtClean="0"/>
              <a:t>24</a:t>
            </a:fld>
            <a:endParaRPr lang="en-US" dirty="0"/>
          </a:p>
        </p:txBody>
      </p:sp>
    </p:spTree>
    <p:extLst>
      <p:ext uri="{BB962C8B-B14F-4D97-AF65-F5344CB8AC3E}">
        <p14:creationId xmlns:p14="http://schemas.microsoft.com/office/powerpoint/2010/main" val="127030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C2D7A-EF83-4ABA-6914-2154737555B0}"/>
              </a:ext>
            </a:extLst>
          </p:cNvPr>
          <p:cNvSpPr>
            <a:spLocks noGrp="1"/>
          </p:cNvSpPr>
          <p:nvPr>
            <p:ph idx="1"/>
          </p:nvPr>
        </p:nvSpPr>
        <p:spPr/>
        <p:txBody>
          <a:bodyPr/>
          <a:lstStyle/>
          <a:p>
            <a:r>
              <a:rPr lang="en-US" dirty="0"/>
              <a:t>Accessing a pointer requires:</a:t>
            </a:r>
          </a:p>
          <a:p>
            <a:pPr lvl="1"/>
            <a:r>
              <a:rPr lang="en-US" dirty="0"/>
              <a:t>Memory is valid, allocated, well-aligned</a:t>
            </a:r>
          </a:p>
          <a:p>
            <a:pPr lvl="1"/>
            <a:r>
              <a:rPr lang="en-US" dirty="0"/>
              <a:t>Reads must be initialized</a:t>
            </a:r>
          </a:p>
          <a:p>
            <a:pPr lvl="1"/>
            <a:r>
              <a:rPr lang="en-US" dirty="0"/>
              <a:t>Accesses are data-race-free</a:t>
            </a:r>
          </a:p>
          <a:p>
            <a:pPr lvl="1"/>
            <a:r>
              <a:rPr lang="en-US" dirty="0"/>
              <a:t>Place nice with reference system (</a:t>
            </a:r>
            <a:r>
              <a:rPr lang="en-US" sz="2400" dirty="0">
                <a:latin typeface="Consolas" panose="020B0609020204030204" pitchFamily="49" charset="0"/>
                <a:cs typeface="Consolas" panose="020B0609020204030204" pitchFamily="49" charset="0"/>
              </a:rPr>
              <a:t>&amp;T </a:t>
            </a:r>
            <a:r>
              <a:rPr lang="en-US" dirty="0"/>
              <a:t>and </a:t>
            </a:r>
            <a:r>
              <a:rPr lang="en-US" sz="2400" dirty="0">
                <a:latin typeface="Consolas" panose="020B0609020204030204" pitchFamily="49" charset="0"/>
                <a:cs typeface="Consolas" panose="020B0609020204030204" pitchFamily="49" charset="0"/>
              </a:rPr>
              <a:t>&amp;</a:t>
            </a:r>
            <a:r>
              <a:rPr lang="en-US" sz="2400" dirty="0">
                <a:solidFill>
                  <a:schemeClr val="accent4">
                    <a:lumMod val="75000"/>
                  </a:schemeClr>
                </a:solidFill>
                <a:latin typeface="Consolas" panose="020B0609020204030204" pitchFamily="49" charset="0"/>
                <a:cs typeface="Consolas" panose="020B0609020204030204" pitchFamily="49" charset="0"/>
              </a:rPr>
              <a:t>mut</a:t>
            </a:r>
            <a:r>
              <a:rPr lang="en-US" sz="2400" dirty="0">
                <a:latin typeface="Consolas" panose="020B0609020204030204" pitchFamily="49" charset="0"/>
                <a:cs typeface="Consolas" panose="020B0609020204030204" pitchFamily="49" charset="0"/>
              </a:rPr>
              <a:t> T</a:t>
            </a:r>
            <a:r>
              <a:rPr lang="en-US" dirty="0"/>
              <a:t>)</a:t>
            </a:r>
          </a:p>
          <a:p>
            <a:pPr lvl="1"/>
            <a:r>
              <a:rPr lang="en-US" dirty="0"/>
              <a:t>Handling “pointer provenance”</a:t>
            </a:r>
          </a:p>
          <a:p>
            <a:pPr lvl="1"/>
            <a:endParaRPr lang="en-US" dirty="0"/>
          </a:p>
          <a:p>
            <a:pPr lvl="1"/>
            <a:endParaRPr lang="en-US" dirty="0"/>
          </a:p>
        </p:txBody>
      </p:sp>
      <p:sp>
        <p:nvSpPr>
          <p:cNvPr id="2" name="Title 1">
            <a:extLst>
              <a:ext uri="{FF2B5EF4-FFF2-40B4-BE49-F238E27FC236}">
                <a16:creationId xmlns:a16="http://schemas.microsoft.com/office/drawing/2014/main" id="{2A7C708F-E530-7721-718C-D0AEB37DFE6D}"/>
              </a:ext>
            </a:extLst>
          </p:cNvPr>
          <p:cNvSpPr>
            <a:spLocks noGrp="1"/>
          </p:cNvSpPr>
          <p:nvPr>
            <p:ph type="title"/>
          </p:nvPr>
        </p:nvSpPr>
        <p:spPr/>
        <p:txBody>
          <a:bodyPr/>
          <a:lstStyle/>
          <a:p>
            <a:r>
              <a:rPr lang="en-US" dirty="0"/>
              <a:t>Pointers have a lot of conditions</a:t>
            </a:r>
          </a:p>
        </p:txBody>
      </p:sp>
      <p:sp>
        <p:nvSpPr>
          <p:cNvPr id="4" name="Slide Number Placeholder 3">
            <a:extLst>
              <a:ext uri="{FF2B5EF4-FFF2-40B4-BE49-F238E27FC236}">
                <a16:creationId xmlns:a16="http://schemas.microsoft.com/office/drawing/2014/main" id="{50E94A3E-2439-DD9F-D499-9F335787AF05}"/>
              </a:ext>
            </a:extLst>
          </p:cNvPr>
          <p:cNvSpPr>
            <a:spLocks noGrp="1"/>
          </p:cNvSpPr>
          <p:nvPr>
            <p:ph type="sldNum" sz="quarter" idx="10"/>
          </p:nvPr>
        </p:nvSpPr>
        <p:spPr/>
        <p:txBody>
          <a:bodyPr/>
          <a:lstStyle/>
          <a:p>
            <a:fld id="{6244B543-AA52-EB47-B3A9-0A2A6FE25F7B}" type="slidenum">
              <a:rPr lang="en-US" smtClean="0"/>
              <a:t>25</a:t>
            </a:fld>
            <a:endParaRPr lang="en-US" dirty="0"/>
          </a:p>
        </p:txBody>
      </p:sp>
      <p:sp>
        <p:nvSpPr>
          <p:cNvPr id="10" name="Rounded Rectangle 9">
            <a:extLst>
              <a:ext uri="{FF2B5EF4-FFF2-40B4-BE49-F238E27FC236}">
                <a16:creationId xmlns:a16="http://schemas.microsoft.com/office/drawing/2014/main" id="{E1992DF7-E0E6-9639-F73E-27BCA25B483A}"/>
              </a:ext>
            </a:extLst>
          </p:cNvPr>
          <p:cNvSpPr/>
          <p:nvPr/>
        </p:nvSpPr>
        <p:spPr>
          <a:xfrm>
            <a:off x="1620253" y="1989221"/>
            <a:ext cx="4973053" cy="2326105"/>
          </a:xfrm>
          <a:prstGeom prst="roundRect">
            <a:avLst/>
          </a:prstGeom>
          <a:solidFill>
            <a:schemeClr val="accent4">
              <a:lumMod val="20000"/>
              <a:lumOff val="80000"/>
            </a:schemeClr>
          </a:solidFill>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For the demo &amp; exercise, we’ll use </a:t>
            </a:r>
            <a:r>
              <a:rPr lang="en-US" sz="2400" dirty="0" err="1"/>
              <a:t>Verus’s</a:t>
            </a:r>
            <a:r>
              <a:rPr lang="en-US" sz="2400" dirty="0"/>
              <a:t> </a:t>
            </a:r>
            <a:r>
              <a:rPr lang="en-US" sz="2400" b="1" dirty="0"/>
              <a:t>“Simple </a:t>
            </a:r>
            <a:r>
              <a:rPr lang="en-US" sz="2400" b="1" dirty="0" err="1"/>
              <a:t>PPtr</a:t>
            </a:r>
            <a:r>
              <a:rPr lang="en-US" sz="2400" b="1" dirty="0"/>
              <a:t>” </a:t>
            </a:r>
            <a:r>
              <a:rPr lang="en-US" sz="2400" dirty="0"/>
              <a:t>library, which sands down the rougher edges at the cost of generality — but it still covers the </a:t>
            </a:r>
            <a:r>
              <a:rPr lang="en-US" sz="2400" b="1" dirty="0"/>
              <a:t>key points</a:t>
            </a:r>
          </a:p>
        </p:txBody>
      </p:sp>
    </p:spTree>
    <p:extLst>
      <p:ext uri="{BB962C8B-B14F-4D97-AF65-F5344CB8AC3E}">
        <p14:creationId xmlns:p14="http://schemas.microsoft.com/office/powerpoint/2010/main" val="36045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910210" y="2766218"/>
            <a:ext cx="9836426" cy="1325563"/>
          </a:xfrm>
        </p:spPr>
        <p:txBody>
          <a:bodyPr>
            <a:noAutofit/>
          </a:bodyPr>
          <a:lstStyle/>
          <a:p>
            <a:r>
              <a:rPr lang="en-US" sz="9600" dirty="0"/>
              <a:t>[</a:t>
            </a:r>
            <a:r>
              <a:rPr lang="en-US" sz="9600" dirty="0" err="1"/>
              <a:t>PPtr</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26</a:t>
            </a:fld>
            <a:endParaRPr lang="en-US" dirty="0"/>
          </a:p>
        </p:txBody>
      </p:sp>
    </p:spTree>
    <p:extLst>
      <p:ext uri="{BB962C8B-B14F-4D97-AF65-F5344CB8AC3E}">
        <p14:creationId xmlns:p14="http://schemas.microsoft.com/office/powerpoint/2010/main" val="3162301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dirty="0"/>
              <a:t>In general, “unsafe code” is actually </a:t>
            </a:r>
            <a:r>
              <a:rPr lang="en-US" dirty="0">
                <a:solidFill>
                  <a:schemeClr val="accent4">
                    <a:lumMod val="75000"/>
                  </a:schemeClr>
                </a:solidFill>
              </a:rPr>
              <a:t>Conditionally Safe</a:t>
            </a:r>
          </a:p>
          <a:p>
            <a:pPr lvl="1"/>
            <a:r>
              <a:rPr lang="en-US" dirty="0"/>
              <a:t>i.e., it has a </a:t>
            </a:r>
            <a:r>
              <a:rPr lang="en-US" sz="24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a:t>
            </a:r>
          </a:p>
          <a:p>
            <a:r>
              <a:rPr lang="en-US" dirty="0"/>
              <a:t>However, for advanced cases like raw pointers, safety comes from a </a:t>
            </a:r>
            <a:r>
              <a:rPr lang="en-US" b="1" dirty="0"/>
              <a:t>combination</a:t>
            </a:r>
            <a:r>
              <a:rPr lang="en-US" dirty="0"/>
              <a:t> of this </a:t>
            </a:r>
            <a:r>
              <a:rPr lang="en-US" sz="28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dirty="0"/>
              <a:t> clause with complex </a:t>
            </a:r>
            <a:r>
              <a:rPr lang="en-US" i="1" dirty="0">
                <a:solidFill>
                  <a:schemeClr val="accent4">
                    <a:lumMod val="75000"/>
                  </a:schemeClr>
                </a:solidFill>
              </a:rPr>
              <a:t>ownership</a:t>
            </a:r>
            <a:r>
              <a:rPr lang="en-US" dirty="0"/>
              <a:t> reasoning</a:t>
            </a:r>
          </a:p>
          <a:p>
            <a:r>
              <a:rPr lang="en-US" dirty="0"/>
              <a:t>We can handle this ownership reasoning in </a:t>
            </a:r>
            <a:r>
              <a:rPr lang="en-US" b="1" dirty="0"/>
              <a:t>proof</a:t>
            </a:r>
            <a:r>
              <a:rPr lang="en-US" dirty="0"/>
              <a:t> code, without tying it to the physical types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27</a:t>
            </a:fld>
            <a:endParaRPr lang="en-US" dirty="0"/>
          </a:p>
        </p:txBody>
      </p:sp>
    </p:spTree>
    <p:extLst>
      <p:ext uri="{BB962C8B-B14F-4D97-AF65-F5344CB8AC3E}">
        <p14:creationId xmlns:p14="http://schemas.microsoft.com/office/powerpoint/2010/main" val="2018573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A082-02E0-9CDA-192E-4E21694857F3}"/>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2EDA27BF-4D9A-CB99-AF85-7D03E97E4713}"/>
              </a:ext>
            </a:extLst>
          </p:cNvPr>
          <p:cNvSpPr>
            <a:spLocks noGrp="1"/>
          </p:cNvSpPr>
          <p:nvPr>
            <p:ph type="sldNum" sz="quarter" idx="10"/>
          </p:nvPr>
        </p:nvSpPr>
        <p:spPr/>
        <p:txBody>
          <a:bodyPr/>
          <a:lstStyle/>
          <a:p>
            <a:fld id="{6244B543-AA52-EB47-B3A9-0A2A6FE25F7B}" type="slidenum">
              <a:rPr lang="en-US" smtClean="0"/>
              <a:t>28</a:t>
            </a:fld>
            <a:endParaRPr lang="en-US" dirty="0"/>
          </a:p>
        </p:txBody>
      </p:sp>
      <p:sp>
        <p:nvSpPr>
          <p:cNvPr id="5" name="Oval 4">
            <a:extLst>
              <a:ext uri="{FF2B5EF4-FFF2-40B4-BE49-F238E27FC236}">
                <a16:creationId xmlns:a16="http://schemas.microsoft.com/office/drawing/2014/main" id="{956BD3EC-F012-9F6F-98FA-78533348B60A}"/>
              </a:ext>
            </a:extLst>
          </p:cNvPr>
          <p:cNvSpPr/>
          <p:nvPr/>
        </p:nvSpPr>
        <p:spPr>
          <a:xfrm>
            <a:off x="1397669" y="2389950"/>
            <a:ext cx="5997742" cy="2679032"/>
          </a:xfrm>
          <a:prstGeom prst="ellipse">
            <a:avLst/>
          </a:prstGeom>
          <a:solidFill>
            <a:srgbClr val="FF0000">
              <a:alpha val="16227"/>
            </a:srgb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63F836C-F448-F588-D956-113CB00C2B79}"/>
              </a:ext>
            </a:extLst>
          </p:cNvPr>
          <p:cNvSpPr/>
          <p:nvPr/>
        </p:nvSpPr>
        <p:spPr>
          <a:xfrm>
            <a:off x="4890838" y="2389949"/>
            <a:ext cx="6130089" cy="2679032"/>
          </a:xfrm>
          <a:prstGeom prst="ellipse">
            <a:avLst/>
          </a:prstGeom>
          <a:solidFill>
            <a:schemeClr val="accent3">
              <a:lumMod val="60000"/>
              <a:lumOff val="40000"/>
              <a:alpha val="28711"/>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1A86EA0-92AB-A963-10A2-9D7A88129445}"/>
              </a:ext>
            </a:extLst>
          </p:cNvPr>
          <p:cNvSpPr txBox="1"/>
          <p:nvPr/>
        </p:nvSpPr>
        <p:spPr>
          <a:xfrm>
            <a:off x="2919664" y="1457682"/>
            <a:ext cx="2534653" cy="830997"/>
          </a:xfrm>
          <a:prstGeom prst="rect">
            <a:avLst/>
          </a:prstGeom>
          <a:noFill/>
        </p:spPr>
        <p:txBody>
          <a:bodyPr wrap="square" rtlCol="0">
            <a:spAutoFit/>
          </a:bodyPr>
          <a:lstStyle/>
          <a:p>
            <a:pPr algn="ctr"/>
            <a:r>
              <a:rPr lang="en-US" sz="2400" dirty="0"/>
              <a:t>Safety ensured by preconditions</a:t>
            </a:r>
          </a:p>
        </p:txBody>
      </p:sp>
      <p:sp>
        <p:nvSpPr>
          <p:cNvPr id="8" name="TextBox 7">
            <a:extLst>
              <a:ext uri="{FF2B5EF4-FFF2-40B4-BE49-F238E27FC236}">
                <a16:creationId xmlns:a16="http://schemas.microsoft.com/office/drawing/2014/main" id="{863A7564-B9D8-A9E5-C355-B757B7B5207E}"/>
              </a:ext>
            </a:extLst>
          </p:cNvPr>
          <p:cNvSpPr txBox="1"/>
          <p:nvPr/>
        </p:nvSpPr>
        <p:spPr>
          <a:xfrm>
            <a:off x="6972301" y="1434986"/>
            <a:ext cx="2534653" cy="830997"/>
          </a:xfrm>
          <a:prstGeom prst="rect">
            <a:avLst/>
          </a:prstGeom>
          <a:noFill/>
        </p:spPr>
        <p:txBody>
          <a:bodyPr wrap="square" rtlCol="0">
            <a:spAutoFit/>
          </a:bodyPr>
          <a:lstStyle/>
          <a:p>
            <a:pPr algn="ctr"/>
            <a:r>
              <a:rPr lang="en-US" sz="2400" dirty="0"/>
              <a:t>Safety ensured by ownership types</a:t>
            </a:r>
          </a:p>
        </p:txBody>
      </p:sp>
      <p:sp>
        <p:nvSpPr>
          <p:cNvPr id="9" name="TextBox 8">
            <a:extLst>
              <a:ext uri="{FF2B5EF4-FFF2-40B4-BE49-F238E27FC236}">
                <a16:creationId xmlns:a16="http://schemas.microsoft.com/office/drawing/2014/main" id="{B35E3EAA-F16A-44F8-E170-4DEE486D731D}"/>
              </a:ext>
            </a:extLst>
          </p:cNvPr>
          <p:cNvSpPr txBox="1"/>
          <p:nvPr/>
        </p:nvSpPr>
        <p:spPr>
          <a:xfrm>
            <a:off x="1700464" y="3170998"/>
            <a:ext cx="4668253"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Option::</a:t>
            </a:r>
            <a:r>
              <a:rPr lang="en-US" dirty="0" err="1">
                <a:latin typeface="Consolas" panose="020B0609020204030204" pitchFamily="49" charset="0"/>
                <a:cs typeface="Consolas" panose="020B0609020204030204" pitchFamily="49" charset="0"/>
              </a:rPr>
              <a:t>unwrap_unchecked</a:t>
            </a:r>
            <a:endParaRPr lang="en-US"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1475AD55-22B2-4DF5-E154-C80B5EA9823E}"/>
              </a:ext>
            </a:extLst>
          </p:cNvPr>
          <p:cNvSpPr txBox="1"/>
          <p:nvPr/>
        </p:nvSpPr>
        <p:spPr>
          <a:xfrm>
            <a:off x="7698206" y="2684887"/>
            <a:ext cx="1497932" cy="523220"/>
          </a:xfrm>
          <a:prstGeom prst="rect">
            <a:avLst/>
          </a:prstGeom>
          <a:noFill/>
        </p:spPr>
        <p:txBody>
          <a:bodyPr wrap="square" rtlCol="0">
            <a:spAutoFit/>
          </a:bodyPr>
          <a:lstStyle/>
          <a:p>
            <a:r>
              <a:rPr lang="en-US" sz="2800" dirty="0"/>
              <a:t>&amp;mut T</a:t>
            </a:r>
          </a:p>
        </p:txBody>
      </p:sp>
      <p:sp>
        <p:nvSpPr>
          <p:cNvPr id="11" name="TextBox 10">
            <a:extLst>
              <a:ext uri="{FF2B5EF4-FFF2-40B4-BE49-F238E27FC236}">
                <a16:creationId xmlns:a16="http://schemas.microsoft.com/office/drawing/2014/main" id="{F6B2802D-54F4-8D59-E538-793982F08B54}"/>
              </a:ext>
            </a:extLst>
          </p:cNvPr>
          <p:cNvSpPr txBox="1"/>
          <p:nvPr/>
        </p:nvSpPr>
        <p:spPr>
          <a:xfrm>
            <a:off x="9559091" y="3110638"/>
            <a:ext cx="1497932" cy="523220"/>
          </a:xfrm>
          <a:prstGeom prst="rect">
            <a:avLst/>
          </a:prstGeom>
          <a:noFill/>
        </p:spPr>
        <p:txBody>
          <a:bodyPr wrap="square" rtlCol="0">
            <a:spAutoFit/>
          </a:bodyPr>
          <a:lstStyle/>
          <a:p>
            <a:r>
              <a:rPr lang="en-US" sz="2800" dirty="0"/>
              <a:t>&amp;T</a:t>
            </a:r>
          </a:p>
        </p:txBody>
      </p:sp>
      <p:sp>
        <p:nvSpPr>
          <p:cNvPr id="12" name="TextBox 11">
            <a:extLst>
              <a:ext uri="{FF2B5EF4-FFF2-40B4-BE49-F238E27FC236}">
                <a16:creationId xmlns:a16="http://schemas.microsoft.com/office/drawing/2014/main" id="{81F03677-2A4C-A836-C7DF-EE8E59CB7597}"/>
              </a:ext>
            </a:extLst>
          </p:cNvPr>
          <p:cNvSpPr txBox="1"/>
          <p:nvPr/>
        </p:nvSpPr>
        <p:spPr>
          <a:xfrm>
            <a:off x="7836568" y="3372248"/>
            <a:ext cx="1497932" cy="523220"/>
          </a:xfrm>
          <a:prstGeom prst="rect">
            <a:avLst/>
          </a:prstGeom>
          <a:noFill/>
        </p:spPr>
        <p:txBody>
          <a:bodyPr wrap="square" rtlCol="0">
            <a:spAutoFit/>
          </a:bodyPr>
          <a:lstStyle/>
          <a:p>
            <a:r>
              <a:rPr lang="en-US" sz="2800" dirty="0"/>
              <a:t>Box&lt;T&gt;</a:t>
            </a:r>
          </a:p>
        </p:txBody>
      </p:sp>
      <p:sp>
        <p:nvSpPr>
          <p:cNvPr id="13" name="TextBox 12">
            <a:extLst>
              <a:ext uri="{FF2B5EF4-FFF2-40B4-BE49-F238E27FC236}">
                <a16:creationId xmlns:a16="http://schemas.microsoft.com/office/drawing/2014/main" id="{C22B0E42-4B36-5135-4ACD-7B1B43972A6A}"/>
              </a:ext>
            </a:extLst>
          </p:cNvPr>
          <p:cNvSpPr txBox="1"/>
          <p:nvPr/>
        </p:nvSpPr>
        <p:spPr>
          <a:xfrm>
            <a:off x="7733298" y="4198517"/>
            <a:ext cx="1497932" cy="523220"/>
          </a:xfrm>
          <a:prstGeom prst="rect">
            <a:avLst/>
          </a:prstGeom>
          <a:noFill/>
        </p:spPr>
        <p:txBody>
          <a:bodyPr wrap="square" rtlCol="0">
            <a:spAutoFit/>
          </a:bodyPr>
          <a:lstStyle/>
          <a:p>
            <a:r>
              <a:rPr lang="en-US" sz="2800" dirty="0" err="1"/>
              <a:t>Rc</a:t>
            </a:r>
            <a:r>
              <a:rPr lang="en-US" sz="2800" dirty="0"/>
              <a:t>&lt;T&gt;</a:t>
            </a:r>
          </a:p>
        </p:txBody>
      </p:sp>
      <p:sp>
        <p:nvSpPr>
          <p:cNvPr id="14" name="TextBox 13">
            <a:extLst>
              <a:ext uri="{FF2B5EF4-FFF2-40B4-BE49-F238E27FC236}">
                <a16:creationId xmlns:a16="http://schemas.microsoft.com/office/drawing/2014/main" id="{D25C5553-B0D7-6268-E82C-6751118310D9}"/>
              </a:ext>
            </a:extLst>
          </p:cNvPr>
          <p:cNvSpPr txBox="1"/>
          <p:nvPr/>
        </p:nvSpPr>
        <p:spPr>
          <a:xfrm>
            <a:off x="9196138" y="3957451"/>
            <a:ext cx="1497932" cy="523220"/>
          </a:xfrm>
          <a:prstGeom prst="rect">
            <a:avLst/>
          </a:prstGeom>
          <a:noFill/>
        </p:spPr>
        <p:txBody>
          <a:bodyPr wrap="square" rtlCol="0">
            <a:spAutoFit/>
          </a:bodyPr>
          <a:lstStyle/>
          <a:p>
            <a:r>
              <a:rPr lang="en-US" sz="2800" dirty="0"/>
              <a:t>Arc&lt;T&gt;</a:t>
            </a:r>
          </a:p>
        </p:txBody>
      </p:sp>
      <p:sp>
        <p:nvSpPr>
          <p:cNvPr id="15" name="TextBox 14">
            <a:extLst>
              <a:ext uri="{FF2B5EF4-FFF2-40B4-BE49-F238E27FC236}">
                <a16:creationId xmlns:a16="http://schemas.microsoft.com/office/drawing/2014/main" id="{D8DCE4D4-F4B7-DF0A-3465-3F7F959A9CB4}"/>
              </a:ext>
            </a:extLst>
          </p:cNvPr>
          <p:cNvSpPr txBox="1"/>
          <p:nvPr/>
        </p:nvSpPr>
        <p:spPr>
          <a:xfrm>
            <a:off x="5331995" y="3294608"/>
            <a:ext cx="1640306" cy="584775"/>
          </a:xfrm>
          <a:prstGeom prst="rect">
            <a:avLst/>
          </a:prstGeom>
          <a:noFill/>
        </p:spPr>
        <p:txBody>
          <a:bodyPr wrap="square" rtlCol="0">
            <a:spAutoFit/>
          </a:bodyPr>
          <a:lstStyle/>
          <a:p>
            <a:r>
              <a:rPr lang="en-US" sz="3200" dirty="0"/>
              <a:t>Raw </a:t>
            </a:r>
            <a:r>
              <a:rPr lang="en-US" sz="3200" dirty="0" err="1"/>
              <a:t>ptrs</a:t>
            </a:r>
            <a:endParaRPr lang="en-US" sz="3200" dirty="0"/>
          </a:p>
        </p:txBody>
      </p:sp>
      <p:sp>
        <p:nvSpPr>
          <p:cNvPr id="19" name="Right Brace 18">
            <a:extLst>
              <a:ext uri="{FF2B5EF4-FFF2-40B4-BE49-F238E27FC236}">
                <a16:creationId xmlns:a16="http://schemas.microsoft.com/office/drawing/2014/main" id="{2AA0449D-88F8-2E50-DA7F-10F86B48D400}"/>
              </a:ext>
            </a:extLst>
          </p:cNvPr>
          <p:cNvSpPr/>
          <p:nvPr/>
        </p:nvSpPr>
        <p:spPr>
          <a:xfrm rot="5400000">
            <a:off x="4097755" y="2716925"/>
            <a:ext cx="930443" cy="5725027"/>
          </a:xfrm>
          <a:prstGeom prst="rightBrace">
            <a:avLst/>
          </a:prstGeom>
          <a:ln w="76200">
            <a:solidFill>
              <a:srgbClr val="FF0000"/>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42A2D8F-EE7B-E424-32F7-4507CAF5D5FE}"/>
              </a:ext>
            </a:extLst>
          </p:cNvPr>
          <p:cNvSpPr txBox="1"/>
          <p:nvPr/>
        </p:nvSpPr>
        <p:spPr>
          <a:xfrm>
            <a:off x="3609474" y="6048334"/>
            <a:ext cx="2967790" cy="461665"/>
          </a:xfrm>
          <a:prstGeom prst="rect">
            <a:avLst/>
          </a:prstGeom>
          <a:noFill/>
        </p:spPr>
        <p:txBody>
          <a:bodyPr wrap="square" rtlCol="0">
            <a:spAutoFit/>
          </a:bodyPr>
          <a:lstStyle/>
          <a:p>
            <a:r>
              <a:rPr lang="en-US" sz="2400" b="1" dirty="0">
                <a:solidFill>
                  <a:srgbClr val="C00000"/>
                </a:solidFill>
              </a:rPr>
              <a:t>“Unsafe code”</a:t>
            </a:r>
          </a:p>
        </p:txBody>
      </p:sp>
      <p:sp>
        <p:nvSpPr>
          <p:cNvPr id="21" name="Right Brace 20">
            <a:extLst>
              <a:ext uri="{FF2B5EF4-FFF2-40B4-BE49-F238E27FC236}">
                <a16:creationId xmlns:a16="http://schemas.microsoft.com/office/drawing/2014/main" id="{F87D0296-1992-77DE-4588-273B075D10CE}"/>
              </a:ext>
            </a:extLst>
          </p:cNvPr>
          <p:cNvSpPr/>
          <p:nvPr/>
        </p:nvSpPr>
        <p:spPr>
          <a:xfrm rot="5400000">
            <a:off x="8779042" y="3797795"/>
            <a:ext cx="930443" cy="3553326"/>
          </a:xfrm>
          <a:prstGeom prst="rightBrace">
            <a:avLst/>
          </a:prstGeom>
          <a:ln w="76200">
            <a:solidFill>
              <a:schemeClr val="accent3">
                <a:lumMod val="60000"/>
                <a:lumOff val="40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76B7389-F9D2-CDCE-FC6B-64656FA9F3E3}"/>
              </a:ext>
            </a:extLst>
          </p:cNvPr>
          <p:cNvSpPr txBox="1"/>
          <p:nvPr/>
        </p:nvSpPr>
        <p:spPr>
          <a:xfrm>
            <a:off x="8447172" y="6059391"/>
            <a:ext cx="2967790" cy="461665"/>
          </a:xfrm>
          <a:prstGeom prst="rect">
            <a:avLst/>
          </a:prstGeom>
          <a:noFill/>
        </p:spPr>
        <p:txBody>
          <a:bodyPr wrap="square" rtlCol="0">
            <a:spAutoFit/>
          </a:bodyPr>
          <a:lstStyle/>
          <a:p>
            <a:r>
              <a:rPr lang="en-US" sz="2400" b="1" dirty="0">
                <a:solidFill>
                  <a:schemeClr val="accent3">
                    <a:lumMod val="75000"/>
                  </a:schemeClr>
                </a:solidFill>
              </a:rPr>
              <a:t>“Safe code”</a:t>
            </a:r>
          </a:p>
        </p:txBody>
      </p:sp>
    </p:spTree>
    <p:extLst>
      <p:ext uri="{BB962C8B-B14F-4D97-AF65-F5344CB8AC3E}">
        <p14:creationId xmlns:p14="http://schemas.microsoft.com/office/powerpoint/2010/main" val="3943142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4C668-66A7-3A5D-54C9-C12BC2B7741D}"/>
              </a:ext>
            </a:extLst>
          </p:cNvPr>
          <p:cNvSpPr>
            <a:spLocks noGrp="1"/>
          </p:cNvSpPr>
          <p:nvPr>
            <p:ph type="sldNum" sz="quarter" idx="10"/>
          </p:nvPr>
        </p:nvSpPr>
        <p:spPr/>
        <p:txBody>
          <a:bodyPr/>
          <a:lstStyle/>
          <a:p>
            <a:fld id="{6244B543-AA52-EB47-B3A9-0A2A6FE25F7B}" type="slidenum">
              <a:rPr lang="en-US" smtClean="0"/>
              <a:t>29</a:t>
            </a:fld>
            <a:endParaRPr lang="en-US" dirty="0"/>
          </a:p>
        </p:txBody>
      </p:sp>
      <p:sp>
        <p:nvSpPr>
          <p:cNvPr id="6" name="Oval 5">
            <a:extLst>
              <a:ext uri="{FF2B5EF4-FFF2-40B4-BE49-F238E27FC236}">
                <a16:creationId xmlns:a16="http://schemas.microsoft.com/office/drawing/2014/main" id="{82B0A6DE-542D-86A3-C48A-E2B14E003F3C}"/>
              </a:ext>
            </a:extLst>
          </p:cNvPr>
          <p:cNvSpPr/>
          <p:nvPr/>
        </p:nvSpPr>
        <p:spPr>
          <a:xfrm>
            <a:off x="7734925" y="1768839"/>
            <a:ext cx="569626" cy="749509"/>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CFAF623-0FB6-54EF-66A9-5FCAEA3A7FA5}"/>
              </a:ext>
            </a:extLst>
          </p:cNvPr>
          <p:cNvSpPr/>
          <p:nvPr/>
        </p:nvSpPr>
        <p:spPr>
          <a:xfrm>
            <a:off x="5398958" y="1768838"/>
            <a:ext cx="697042"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08E8B7-97C4-5ECA-C789-28B79D80EC55}"/>
              </a:ext>
            </a:extLst>
          </p:cNvPr>
          <p:cNvSpPr/>
          <p:nvPr/>
        </p:nvSpPr>
        <p:spPr>
          <a:xfrm>
            <a:off x="6465758" y="4259704"/>
            <a:ext cx="639580" cy="672060"/>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DBF75B4-A7EC-2E74-77D6-D52FA4E66095}"/>
              </a:ext>
            </a:extLst>
          </p:cNvPr>
          <p:cNvSpPr/>
          <p:nvPr/>
        </p:nvSpPr>
        <p:spPr>
          <a:xfrm>
            <a:off x="5398958" y="4595734"/>
            <a:ext cx="639580" cy="35976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0E6D7F5-A917-3FCC-F9D7-808E7FF64385}"/>
              </a:ext>
            </a:extLst>
          </p:cNvPr>
          <p:cNvSpPr/>
          <p:nvPr/>
        </p:nvSpPr>
        <p:spPr>
          <a:xfrm>
            <a:off x="1118778" y="681037"/>
            <a:ext cx="9954444" cy="5016758"/>
          </a:xfrm>
          <a:prstGeom prst="rect">
            <a:avLst/>
          </a:prstGeom>
          <a:noFill/>
        </p:spPr>
        <p:txBody>
          <a:bodyPr wrap="square" lIns="91440" tIns="45720" rIns="91440" bIns="45720">
            <a:spAutoFit/>
          </a:bodyPr>
          <a:lstStyle/>
          <a:p>
            <a:pPr algn="ctr"/>
            <a:r>
              <a:rPr lang="en-US" sz="1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spTree>
    <p:extLst>
      <p:ext uri="{BB962C8B-B14F-4D97-AF65-F5344CB8AC3E}">
        <p14:creationId xmlns:p14="http://schemas.microsoft.com/office/powerpoint/2010/main" val="3539639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62A5-CBF4-90F9-1EB7-87686AEF8726}"/>
              </a:ext>
            </a:extLst>
          </p:cNvPr>
          <p:cNvSpPr>
            <a:spLocks noGrp="1"/>
          </p:cNvSpPr>
          <p:nvPr>
            <p:ph type="title"/>
          </p:nvPr>
        </p:nvSpPr>
        <p:spPr/>
        <p:txBody>
          <a:bodyPr/>
          <a:lstStyle/>
          <a:p>
            <a:r>
              <a:rPr lang="en-US" dirty="0"/>
              <a:t>Rust’s restrictions &amp; verification</a:t>
            </a:r>
          </a:p>
        </p:txBody>
      </p:sp>
      <p:sp>
        <p:nvSpPr>
          <p:cNvPr id="3" name="Content Placeholder 2">
            <a:extLst>
              <a:ext uri="{FF2B5EF4-FFF2-40B4-BE49-F238E27FC236}">
                <a16:creationId xmlns:a16="http://schemas.microsoft.com/office/drawing/2014/main" id="{0A3F4391-10F1-6286-47D2-659C50487966}"/>
              </a:ext>
            </a:extLst>
          </p:cNvPr>
          <p:cNvSpPr>
            <a:spLocks noGrp="1"/>
          </p:cNvSpPr>
          <p:nvPr>
            <p:ph idx="1"/>
          </p:nvPr>
        </p:nvSpPr>
        <p:spPr/>
        <p:txBody>
          <a:bodyPr/>
          <a:lstStyle/>
          <a:p>
            <a:r>
              <a:rPr lang="en-US" dirty="0"/>
              <a:t>Rust is widely seen as having a lot of “restrictions”</a:t>
            </a:r>
          </a:p>
          <a:p>
            <a:r>
              <a:rPr lang="en-US" dirty="0"/>
              <a:t>These restrictions are actually good for verification! When you stick to the well-trodden path, verification is often efficient and relatively painless</a:t>
            </a:r>
          </a:p>
          <a:p>
            <a:r>
              <a:rPr lang="en-US" dirty="0"/>
              <a:t>But these restrictions can be </a:t>
            </a:r>
            <a:r>
              <a:rPr lang="en-US" b="1" dirty="0"/>
              <a:t>bent</a:t>
            </a:r>
            <a:r>
              <a:rPr lang="en-US" dirty="0"/>
              <a:t>.</a:t>
            </a:r>
          </a:p>
        </p:txBody>
      </p:sp>
      <p:sp>
        <p:nvSpPr>
          <p:cNvPr id="4" name="Slide Number Placeholder 3">
            <a:extLst>
              <a:ext uri="{FF2B5EF4-FFF2-40B4-BE49-F238E27FC236}">
                <a16:creationId xmlns:a16="http://schemas.microsoft.com/office/drawing/2014/main" id="{91271114-787B-FA9B-E505-C61FD696C56B}"/>
              </a:ext>
            </a:extLst>
          </p:cNvPr>
          <p:cNvSpPr>
            <a:spLocks noGrp="1"/>
          </p:cNvSpPr>
          <p:nvPr>
            <p:ph type="sldNum" sz="quarter" idx="10"/>
          </p:nvPr>
        </p:nvSpPr>
        <p:spPr/>
        <p:txBody>
          <a:bodyPr/>
          <a:lstStyle/>
          <a:p>
            <a:fld id="{6244B543-AA52-EB47-B3A9-0A2A6FE25F7B}" type="slidenum">
              <a:rPr lang="en-US" smtClean="0"/>
              <a:t>3</a:t>
            </a:fld>
            <a:endParaRPr lang="en-US" dirty="0"/>
          </a:p>
        </p:txBody>
      </p:sp>
    </p:spTree>
    <p:extLst>
      <p:ext uri="{BB962C8B-B14F-4D97-AF65-F5344CB8AC3E}">
        <p14:creationId xmlns:p14="http://schemas.microsoft.com/office/powerpoint/2010/main" val="213333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8FDC-D4D0-3254-26E7-CC30B1E1F922}"/>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ECEDE2A6-475F-98D2-1CBB-2C2EE51F5E72}"/>
              </a:ext>
            </a:extLst>
          </p:cNvPr>
          <p:cNvSpPr>
            <a:spLocks noGrp="1"/>
          </p:cNvSpPr>
          <p:nvPr>
            <p:ph idx="1"/>
          </p:nvPr>
        </p:nvSpPr>
        <p:spPr>
          <a:xfrm>
            <a:off x="838199" y="1825625"/>
            <a:ext cx="10959059" cy="842624"/>
          </a:xfrm>
        </p:spPr>
        <p:txBody>
          <a:bodyPr/>
          <a:lstStyle/>
          <a:p>
            <a:pPr marL="0" indent="0">
              <a:buNone/>
            </a:pPr>
            <a:r>
              <a:rPr lang="en-US" dirty="0"/>
              <a:t>Rust’s references are usually described to new users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B4A69D-3EE3-5F59-2B43-15569EB8CCD9}"/>
              </a:ext>
            </a:extLst>
          </p:cNvPr>
          <p:cNvSpPr>
            <a:spLocks noGrp="1"/>
          </p:cNvSpPr>
          <p:nvPr>
            <p:ph type="sldNum" sz="quarter" idx="10"/>
          </p:nvPr>
        </p:nvSpPr>
        <p:spPr/>
        <p:txBody>
          <a:bodyPr/>
          <a:lstStyle/>
          <a:p>
            <a:fld id="{6244B543-AA52-EB47-B3A9-0A2A6FE25F7B}" type="slidenum">
              <a:rPr lang="en-US" smtClean="0"/>
              <a:t>30</a:t>
            </a:fld>
            <a:endParaRPr lang="en-US" dirty="0"/>
          </a:p>
        </p:txBody>
      </p:sp>
      <p:graphicFrame>
        <p:nvGraphicFramePr>
          <p:cNvPr id="6" name="Table 5">
            <a:extLst>
              <a:ext uri="{FF2B5EF4-FFF2-40B4-BE49-F238E27FC236}">
                <a16:creationId xmlns:a16="http://schemas.microsoft.com/office/drawing/2014/main" id="{EED3BFCD-1F7E-69DF-E885-3BE3B942B197}"/>
              </a:ext>
            </a:extLst>
          </p:cNvPr>
          <p:cNvGraphicFramePr>
            <a:graphicFrameLocks noGrp="1"/>
          </p:cNvGraphicFramePr>
          <p:nvPr>
            <p:extLst>
              <p:ext uri="{D42A27DB-BD31-4B8C-83A1-F6EECF244321}">
                <p14:modId xmlns:p14="http://schemas.microsoft.com/office/powerpoint/2010/main" val="721638299"/>
              </p:ext>
            </p:extLst>
          </p:nvPr>
        </p:nvGraphicFramePr>
        <p:xfrm>
          <a:off x="3639745" y="2691444"/>
          <a:ext cx="5355966" cy="1371600"/>
        </p:xfrm>
        <a:graphic>
          <a:graphicData uri="http://schemas.openxmlformats.org/drawingml/2006/table">
            <a:tbl>
              <a:tblPr firstRow="1" bandRow="1">
                <a:tableStyleId>{5C22544A-7EE6-4342-B048-85BDC9FD1C3A}</a:tableStyleId>
              </a:tblPr>
              <a:tblGrid>
                <a:gridCol w="1785322">
                  <a:extLst>
                    <a:ext uri="{9D8B030D-6E8A-4147-A177-3AD203B41FA5}">
                      <a16:colId xmlns:a16="http://schemas.microsoft.com/office/drawing/2014/main" val="2404673131"/>
                    </a:ext>
                  </a:extLst>
                </a:gridCol>
                <a:gridCol w="1785322">
                  <a:extLst>
                    <a:ext uri="{9D8B030D-6E8A-4147-A177-3AD203B41FA5}">
                      <a16:colId xmlns:a16="http://schemas.microsoft.com/office/drawing/2014/main" val="1546735648"/>
                    </a:ext>
                  </a:extLst>
                </a:gridCol>
                <a:gridCol w="1785322">
                  <a:extLst>
                    <a:ext uri="{9D8B030D-6E8A-4147-A177-3AD203B41FA5}">
                      <a16:colId xmlns:a16="http://schemas.microsoft.com/office/drawing/2014/main" val="3568670285"/>
                    </a:ext>
                  </a:extLst>
                </a:gridCol>
              </a:tblGrid>
              <a:tr h="370840">
                <a:tc>
                  <a:txBody>
                    <a:bodyPr/>
                    <a:lstStyle/>
                    <a:p>
                      <a:pPr algn="l"/>
                      <a:r>
                        <a:rPr lang="en-US" sz="2400" dirty="0"/>
                        <a:t>Type</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793526942"/>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&amp;mut T</a:t>
                      </a:r>
                    </a:p>
                  </a:txBody>
                  <a:tcPr/>
                </a:tc>
                <a:tc>
                  <a:txBody>
                    <a:bodyPr/>
                    <a:lstStyle/>
                    <a:p>
                      <a:pPr algn="ctr"/>
                      <a:r>
                        <a:rPr lang="en-US" sz="2400" b="1" dirty="0"/>
                        <a:t>Unique</a:t>
                      </a:r>
                    </a:p>
                  </a:txBody>
                  <a:tcPr/>
                </a:tc>
                <a:tc>
                  <a:txBody>
                    <a:bodyPr/>
                    <a:lstStyle/>
                    <a:p>
                      <a:pPr algn="ctr"/>
                      <a:r>
                        <a:rPr lang="en-US" sz="2400" b="1" dirty="0"/>
                        <a:t>Mutable</a:t>
                      </a:r>
                    </a:p>
                  </a:txBody>
                  <a:tcPr/>
                </a:tc>
                <a:extLst>
                  <a:ext uri="{0D108BD9-81ED-4DB2-BD59-A6C34878D82A}">
                    <a16:rowId xmlns:a16="http://schemas.microsoft.com/office/drawing/2014/main" val="1596416038"/>
                  </a:ext>
                </a:extLst>
              </a:tr>
              <a:tr h="370840">
                <a:tc>
                  <a:txBody>
                    <a:bodyPr/>
                    <a:lstStyle/>
                    <a:p>
                      <a:pPr algn="l"/>
                      <a:r>
                        <a:rPr lang="en-US" sz="2400" dirty="0">
                          <a:solidFill>
                            <a:schemeClr val="accent4">
                              <a:lumMod val="75000"/>
                            </a:schemeClr>
                          </a:solidFill>
                          <a:latin typeface="Consolas" panose="020B0609020204030204" pitchFamily="49" charset="0"/>
                          <a:cs typeface="Consolas" panose="020B0609020204030204" pitchFamily="49" charset="0"/>
                        </a:rPr>
                        <a:t>&amp;T</a:t>
                      </a:r>
                    </a:p>
                  </a:txBody>
                  <a:tcPr/>
                </a:tc>
                <a:tc>
                  <a:txBody>
                    <a:bodyPr/>
                    <a:lstStyle/>
                    <a:p>
                      <a:pPr algn="ctr"/>
                      <a:r>
                        <a:rPr lang="en-US" sz="2400" b="1" dirty="0"/>
                        <a:t>Shared</a:t>
                      </a:r>
                    </a:p>
                  </a:txBody>
                  <a:tcPr/>
                </a:tc>
                <a:tc>
                  <a:txBody>
                    <a:bodyPr/>
                    <a:lstStyle/>
                    <a:p>
                      <a:pPr algn="ctr"/>
                      <a:r>
                        <a:rPr lang="en-US" sz="2400" b="1" dirty="0"/>
                        <a:t>Immutable</a:t>
                      </a:r>
                    </a:p>
                  </a:txBody>
                  <a:tcPr/>
                </a:tc>
                <a:extLst>
                  <a:ext uri="{0D108BD9-81ED-4DB2-BD59-A6C34878D82A}">
                    <a16:rowId xmlns:a16="http://schemas.microsoft.com/office/drawing/2014/main" val="899577536"/>
                  </a:ext>
                </a:extLst>
              </a:tr>
            </a:tbl>
          </a:graphicData>
        </a:graphic>
      </p:graphicFrame>
      <p:sp>
        <p:nvSpPr>
          <p:cNvPr id="8" name="Content Placeholder 2">
            <a:extLst>
              <a:ext uri="{FF2B5EF4-FFF2-40B4-BE49-F238E27FC236}">
                <a16:creationId xmlns:a16="http://schemas.microsoft.com/office/drawing/2014/main" id="{67024676-E98B-C94D-6CD8-C9BA47B867C1}"/>
              </a:ext>
            </a:extLst>
          </p:cNvPr>
          <p:cNvSpPr txBox="1">
            <a:spLocks/>
          </p:cNvSpPr>
          <p:nvPr/>
        </p:nvSpPr>
        <p:spPr>
          <a:xfrm>
            <a:off x="838198" y="4536167"/>
            <a:ext cx="10959059" cy="182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tabLst/>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Sometimes described as “shared XOR mutable,” this is an important property that enables Rust’s memory safety &amp; </a:t>
            </a:r>
            <a:r>
              <a:rPr lang="en-US" dirty="0" err="1"/>
              <a:t>Verus’s</a:t>
            </a:r>
            <a:r>
              <a:rPr lang="en-US" dirty="0"/>
              <a:t> efficient SMT encoding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6">
            <a:extLst>
              <a:ext uri="{FF2B5EF4-FFF2-40B4-BE49-F238E27FC236}">
                <a16:creationId xmlns:a16="http://schemas.microsoft.com/office/drawing/2014/main" id="{C61C27A8-CC76-6A8E-1816-0BA68BD5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1239510">
            <a:off x="7009554" y="3640710"/>
            <a:ext cx="2153677" cy="502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5DFAF1A-0CDC-BE38-0D88-71F1E2FE7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78649" r="24596" b="14683"/>
          <a:stretch/>
        </p:blipFill>
        <p:spPr bwMode="auto">
          <a:xfrm rot="20518059">
            <a:off x="6990323" y="3582937"/>
            <a:ext cx="2153677" cy="502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B11816-7688-8FF8-BC32-85E0FAB0885F}"/>
              </a:ext>
            </a:extLst>
          </p:cNvPr>
          <p:cNvSpPr txBox="1"/>
          <p:nvPr/>
        </p:nvSpPr>
        <p:spPr>
          <a:xfrm>
            <a:off x="9182564" y="2668249"/>
            <a:ext cx="2614693" cy="1200329"/>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Unfortunately it’s not entirely correct …</a:t>
            </a:r>
          </a:p>
        </p:txBody>
      </p:sp>
    </p:spTree>
    <p:extLst>
      <p:ext uri="{BB962C8B-B14F-4D97-AF65-F5344CB8AC3E}">
        <p14:creationId xmlns:p14="http://schemas.microsoft.com/office/powerpoint/2010/main" val="191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AD5-3416-E15C-844F-0AF7D132D97E}"/>
              </a:ext>
            </a:extLst>
          </p:cNvPr>
          <p:cNvSpPr>
            <a:spLocks noGrp="1"/>
          </p:cNvSpPr>
          <p:nvPr>
            <p:ph type="title"/>
          </p:nvPr>
        </p:nvSpPr>
        <p:spPr/>
        <p:txBody>
          <a:bodyPr/>
          <a:lstStyle/>
          <a:p>
            <a:r>
              <a:rPr lang="en-US" dirty="0"/>
              <a:t>What is interior mutability?</a:t>
            </a:r>
          </a:p>
        </p:txBody>
      </p:sp>
      <p:sp>
        <p:nvSpPr>
          <p:cNvPr id="3" name="Content Placeholder 2">
            <a:extLst>
              <a:ext uri="{FF2B5EF4-FFF2-40B4-BE49-F238E27FC236}">
                <a16:creationId xmlns:a16="http://schemas.microsoft.com/office/drawing/2014/main" id="{7CA8B5EF-9420-8524-3CF2-D83FDBF67509}"/>
              </a:ext>
            </a:extLst>
          </p:cNvPr>
          <p:cNvSpPr>
            <a:spLocks noGrp="1"/>
          </p:cNvSpPr>
          <p:nvPr>
            <p:ph idx="1"/>
          </p:nvPr>
        </p:nvSpPr>
        <p:spPr>
          <a:xfrm>
            <a:off x="838200" y="1825624"/>
            <a:ext cx="10515600" cy="4895851"/>
          </a:xfrm>
        </p:spPr>
        <p:txBody>
          <a:bodyPr>
            <a:normAutofit/>
          </a:bodyPr>
          <a:lstStyle/>
          <a:p>
            <a:r>
              <a:rPr lang="en-US" b="1" dirty="0">
                <a:solidFill>
                  <a:schemeClr val="tx2">
                    <a:lumMod val="90000"/>
                    <a:lumOff val="10000"/>
                  </a:schemeClr>
                </a:solidFill>
              </a:rPr>
              <a:t>Interior mutability</a:t>
            </a:r>
            <a:r>
              <a:rPr lang="en-US" dirty="0">
                <a:solidFill>
                  <a:schemeClr val="tx2">
                    <a:lumMod val="90000"/>
                    <a:lumOff val="10000"/>
                  </a:schemeClr>
                </a:solidFill>
              </a:rPr>
              <a:t> </a:t>
            </a:r>
            <a:r>
              <a:rPr lang="en-US" dirty="0"/>
              <a:t>is a pattern wherein you can modify data behind a shared reference (&amp;).</a:t>
            </a:r>
          </a:p>
          <a:p>
            <a:r>
              <a:rPr lang="en-US" dirty="0"/>
              <a:t>However, this is only possible through specialized </a:t>
            </a:r>
            <a:r>
              <a:rPr lang="en-US" b="1" dirty="0">
                <a:solidFill>
                  <a:schemeClr val="tx2">
                    <a:lumMod val="90000"/>
                    <a:lumOff val="10000"/>
                  </a:schemeClr>
                </a:solidFill>
              </a:rPr>
              <a:t>“interior mutability” </a:t>
            </a:r>
            <a:r>
              <a:rPr lang="en-US" dirty="0"/>
              <a:t>types (e.g., </a:t>
            </a:r>
            <a:r>
              <a:rPr lang="en-US" dirty="0">
                <a:solidFill>
                  <a:schemeClr val="accent4">
                    <a:lumMod val="75000"/>
                  </a:schemeClr>
                </a:solidFill>
              </a:rPr>
              <a:t>Cell, </a:t>
            </a:r>
            <a:r>
              <a:rPr lang="en-US" dirty="0" err="1">
                <a:solidFill>
                  <a:schemeClr val="accent4">
                    <a:lumMod val="75000"/>
                  </a:schemeClr>
                </a:solidFill>
              </a:rPr>
              <a:t>RefCell</a:t>
            </a:r>
            <a:r>
              <a:rPr lang="en-US" dirty="0">
                <a:solidFill>
                  <a:schemeClr val="accent4">
                    <a:lumMod val="75000"/>
                  </a:schemeClr>
                </a:solidFill>
              </a:rPr>
              <a:t>, Mutex, </a:t>
            </a:r>
            <a:r>
              <a:rPr lang="en-US" dirty="0" err="1">
                <a:solidFill>
                  <a:schemeClr val="accent4">
                    <a:lumMod val="75000"/>
                  </a:schemeClr>
                </a:solidFill>
              </a:rPr>
              <a:t>RwLock</a:t>
            </a:r>
            <a:r>
              <a:rPr lang="en-US" dirty="0">
                <a:solidFill>
                  <a:schemeClr val="accent4">
                    <a:lumMod val="75000"/>
                  </a:schemeClr>
                </a:solidFill>
              </a:rPr>
              <a:t>, </a:t>
            </a:r>
            <a:r>
              <a:rPr lang="en-US" dirty="0" err="1">
                <a:solidFill>
                  <a:schemeClr val="accent4">
                    <a:lumMod val="75000"/>
                  </a:schemeClr>
                </a:solidFill>
              </a:rPr>
              <a:t>UnsafeCell</a:t>
            </a:r>
            <a:r>
              <a:rPr lang="en-US" dirty="0"/>
              <a:t>)</a:t>
            </a:r>
          </a:p>
          <a:p>
            <a:r>
              <a:rPr lang="en-US" dirty="0"/>
              <a:t>This is good, because unrestricted mutation-through-&amp; would ruin all the theory behind </a:t>
            </a:r>
            <a:r>
              <a:rPr lang="en-US" dirty="0" err="1"/>
              <a:t>Verus’s</a:t>
            </a:r>
            <a:r>
              <a:rPr lang="en-US" dirty="0"/>
              <a:t> encoding</a:t>
            </a:r>
          </a:p>
          <a:p>
            <a:r>
              <a:rPr lang="en-US" dirty="0"/>
              <a:t>As it is, we can restrict the additional complexity </a:t>
            </a:r>
            <a:r>
              <a:rPr lang="en-US" b="1" dirty="0"/>
              <a:t>only</a:t>
            </a:r>
            <a:r>
              <a:rPr lang="en-US" dirty="0"/>
              <a:t> to when these specialized types are involved</a:t>
            </a:r>
          </a:p>
        </p:txBody>
      </p:sp>
      <p:sp>
        <p:nvSpPr>
          <p:cNvPr id="4" name="Slide Number Placeholder 3">
            <a:extLst>
              <a:ext uri="{FF2B5EF4-FFF2-40B4-BE49-F238E27FC236}">
                <a16:creationId xmlns:a16="http://schemas.microsoft.com/office/drawing/2014/main" id="{B83EF8EE-7F4C-2020-9C4C-BD033421057C}"/>
              </a:ext>
            </a:extLst>
          </p:cNvPr>
          <p:cNvSpPr>
            <a:spLocks noGrp="1"/>
          </p:cNvSpPr>
          <p:nvPr>
            <p:ph type="sldNum" sz="quarter" idx="10"/>
          </p:nvPr>
        </p:nvSpPr>
        <p:spPr/>
        <p:txBody>
          <a:bodyPr/>
          <a:lstStyle/>
          <a:p>
            <a:fld id="{6244B543-AA52-EB47-B3A9-0A2A6FE25F7B}" type="slidenum">
              <a:rPr lang="en-US" smtClean="0"/>
              <a:t>31</a:t>
            </a:fld>
            <a:endParaRPr lang="en-US" dirty="0"/>
          </a:p>
        </p:txBody>
      </p:sp>
    </p:spTree>
    <p:extLst>
      <p:ext uri="{BB962C8B-B14F-4D97-AF65-F5344CB8AC3E}">
        <p14:creationId xmlns:p14="http://schemas.microsoft.com/office/powerpoint/2010/main" val="29276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32</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E46D1AB-92BA-57E9-3EBD-13C4188913E5}"/>
              </a:ext>
            </a:extLst>
          </p:cNvPr>
          <p:cNvSpPr txBox="1"/>
          <p:nvPr/>
        </p:nvSpPr>
        <p:spPr>
          <a:xfrm>
            <a:off x="5120054" y="3025117"/>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a:t>
            </a:r>
          </a:p>
        </p:txBody>
      </p:sp>
      <p:sp>
        <p:nvSpPr>
          <p:cNvPr id="10" name="TextBox 9">
            <a:extLst>
              <a:ext uri="{FF2B5EF4-FFF2-40B4-BE49-F238E27FC236}">
                <a16:creationId xmlns:a16="http://schemas.microsoft.com/office/drawing/2014/main" id="{EB1037FC-23EF-B62C-2CB4-B12B86B39C83}"/>
              </a:ext>
            </a:extLst>
          </p:cNvPr>
          <p:cNvSpPr txBox="1"/>
          <p:nvPr/>
        </p:nvSpPr>
        <p:spPr>
          <a:xfrm>
            <a:off x="5096608" y="3557909"/>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a:t>
            </a:r>
          </a:p>
        </p:txBody>
      </p:sp>
      <p:sp>
        <p:nvSpPr>
          <p:cNvPr id="11" name="TextBox 10">
            <a:extLst>
              <a:ext uri="{FF2B5EF4-FFF2-40B4-BE49-F238E27FC236}">
                <a16:creationId xmlns:a16="http://schemas.microsoft.com/office/drawing/2014/main" id="{6C68198B-AE01-0EE3-258C-B03FC7420F35}"/>
              </a:ext>
            </a:extLst>
          </p:cNvPr>
          <p:cNvSpPr txBox="1"/>
          <p:nvPr/>
        </p:nvSpPr>
        <p:spPr>
          <a:xfrm>
            <a:off x="6296134" y="4158944"/>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a:t>
            </a:r>
          </a:p>
        </p:txBody>
      </p:sp>
      <p:sp>
        <p:nvSpPr>
          <p:cNvPr id="12" name="TextBox 11">
            <a:extLst>
              <a:ext uri="{FF2B5EF4-FFF2-40B4-BE49-F238E27FC236}">
                <a16:creationId xmlns:a16="http://schemas.microsoft.com/office/drawing/2014/main" id="{8BAFFF5E-B49A-BB8D-1855-873E3F811CD3}"/>
              </a:ext>
            </a:extLst>
          </p:cNvPr>
          <p:cNvSpPr txBox="1"/>
          <p:nvPr/>
        </p:nvSpPr>
        <p:spPr>
          <a:xfrm>
            <a:off x="6296134" y="4628176"/>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a:t>
            </a: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y) = (24, 25)</a:t>
            </a:r>
          </a:p>
        </p:txBody>
      </p:sp>
    </p:spTree>
    <p:extLst>
      <p:ext uri="{BB962C8B-B14F-4D97-AF65-F5344CB8AC3E}">
        <p14:creationId xmlns:p14="http://schemas.microsoft.com/office/powerpoint/2010/main" val="135182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33</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49B2691D-7E97-A423-2922-7CC609862AD3}"/>
              </a:ext>
            </a:extLst>
          </p:cNvPr>
          <p:cNvSpPr txBox="1"/>
          <p:nvPr/>
        </p:nvSpPr>
        <p:spPr>
          <a:xfrm>
            <a:off x="1918035" y="5846543"/>
            <a:ext cx="4378492" cy="553998"/>
          </a:xfrm>
          <a:prstGeom prst="rect">
            <a:avLst/>
          </a:prstGeom>
          <a:noFill/>
        </p:spPr>
        <p:txBody>
          <a:bodyPr wrap="square" rtlCol="0">
            <a:spAutoFit/>
          </a:bodyPr>
          <a:lstStyle/>
          <a:p>
            <a:r>
              <a:rPr lang="en-US" sz="3000" strike="sngStrike" dirty="0">
                <a:solidFill>
                  <a:schemeClr val="accent4">
                    <a:lumMod val="75000"/>
                  </a:schemeClr>
                </a:solidFill>
                <a:latin typeface="Comic Sans MS" panose="030F0902030302020204" pitchFamily="66" charset="0"/>
              </a:rPr>
              <a:t>(x, y) = (24, 25)</a:t>
            </a:r>
          </a:p>
        </p:txBody>
      </p:sp>
      <p:sp>
        <p:nvSpPr>
          <p:cNvPr id="3" name="TextBox 2">
            <a:extLst>
              <a:ext uri="{FF2B5EF4-FFF2-40B4-BE49-F238E27FC236}">
                <a16:creationId xmlns:a16="http://schemas.microsoft.com/office/drawing/2014/main" id="{36F94E5B-25AB-DB2E-5F69-D4D249428B71}"/>
              </a:ext>
            </a:extLst>
          </p:cNvPr>
          <p:cNvSpPr txBox="1"/>
          <p:nvPr/>
        </p:nvSpPr>
        <p:spPr>
          <a:xfrm>
            <a:off x="5576244" y="5646415"/>
            <a:ext cx="5526898" cy="553998"/>
          </a:xfrm>
          <a:prstGeom prst="rect">
            <a:avLst/>
          </a:prstGeom>
          <a:noFill/>
        </p:spPr>
        <p:txBody>
          <a:bodyPr wrap="square" rtlCol="0">
            <a:spAutoFit/>
          </a:bodyPr>
          <a:lstStyle/>
          <a:p>
            <a:r>
              <a:rPr lang="en-US" sz="3000" dirty="0">
                <a:solidFill>
                  <a:srgbClr val="C00000"/>
                </a:solidFill>
                <a:latin typeface="Comic Sans MS" panose="030F0902030302020204" pitchFamily="66" charset="0"/>
              </a:rPr>
              <a:t>But (25, 25) is possible!</a:t>
            </a:r>
          </a:p>
        </p:txBody>
      </p:sp>
      <p:sp>
        <p:nvSpPr>
          <p:cNvPr id="5" name="TextBox 4">
            <a:extLst>
              <a:ext uri="{FF2B5EF4-FFF2-40B4-BE49-F238E27FC236}">
                <a16:creationId xmlns:a16="http://schemas.microsoft.com/office/drawing/2014/main" id="{B68AC09D-C02F-5424-5F45-03167B8FD796}"/>
              </a:ext>
            </a:extLst>
          </p:cNvPr>
          <p:cNvSpPr txBox="1"/>
          <p:nvPr/>
        </p:nvSpPr>
        <p:spPr>
          <a:xfrm>
            <a:off x="5120054" y="3025117"/>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a:t>
            </a:r>
          </a:p>
        </p:txBody>
      </p:sp>
      <p:sp>
        <p:nvSpPr>
          <p:cNvPr id="7" name="TextBox 6">
            <a:extLst>
              <a:ext uri="{FF2B5EF4-FFF2-40B4-BE49-F238E27FC236}">
                <a16:creationId xmlns:a16="http://schemas.microsoft.com/office/drawing/2014/main" id="{466651BE-C284-6015-50E3-4A7896635EF8}"/>
              </a:ext>
            </a:extLst>
          </p:cNvPr>
          <p:cNvSpPr txBox="1"/>
          <p:nvPr/>
        </p:nvSpPr>
        <p:spPr>
          <a:xfrm>
            <a:off x="5096608" y="3557909"/>
            <a:ext cx="2743200"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a:t>
            </a:r>
          </a:p>
        </p:txBody>
      </p:sp>
      <p:sp>
        <p:nvSpPr>
          <p:cNvPr id="8" name="TextBox 7">
            <a:extLst>
              <a:ext uri="{FF2B5EF4-FFF2-40B4-BE49-F238E27FC236}">
                <a16:creationId xmlns:a16="http://schemas.microsoft.com/office/drawing/2014/main" id="{054FE5B1-86CB-1AE0-C8FD-2643FCC7E7C7}"/>
              </a:ext>
            </a:extLst>
          </p:cNvPr>
          <p:cNvSpPr txBox="1"/>
          <p:nvPr/>
        </p:nvSpPr>
        <p:spPr>
          <a:xfrm>
            <a:off x="6296134" y="4158944"/>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a:t>
            </a:r>
          </a:p>
        </p:txBody>
      </p:sp>
      <p:sp>
        <p:nvSpPr>
          <p:cNvPr id="13" name="TextBox 12">
            <a:extLst>
              <a:ext uri="{FF2B5EF4-FFF2-40B4-BE49-F238E27FC236}">
                <a16:creationId xmlns:a16="http://schemas.microsoft.com/office/drawing/2014/main" id="{698F828B-6484-1212-A5B1-A816D4D24545}"/>
              </a:ext>
            </a:extLst>
          </p:cNvPr>
          <p:cNvSpPr txBox="1"/>
          <p:nvPr/>
        </p:nvSpPr>
        <p:spPr>
          <a:xfrm>
            <a:off x="6296134" y="4628176"/>
            <a:ext cx="437849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a:t>
            </a:r>
          </a:p>
        </p:txBody>
      </p:sp>
    </p:spTree>
    <p:extLst>
      <p:ext uri="{BB962C8B-B14F-4D97-AF65-F5344CB8AC3E}">
        <p14:creationId xmlns:p14="http://schemas.microsoft.com/office/powerpoint/2010/main" val="2564899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34</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195309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8E1CD86F-D419-68FC-B894-C5D1B1840763}"/>
              </a:ext>
            </a:extLst>
          </p:cNvPr>
          <p:cNvSpPr txBox="1"/>
          <p:nvPr/>
        </p:nvSpPr>
        <p:spPr>
          <a:xfrm>
            <a:off x="6096000" y="2831586"/>
            <a:ext cx="6096000" cy="3416320"/>
          </a:xfrm>
          <a:prstGeom prst="rect">
            <a:avLst/>
          </a:prstGeom>
          <a:noFill/>
        </p:spPr>
        <p:txBody>
          <a:bodyPr wrap="square">
            <a:spAutoFit/>
          </a:bodyPr>
          <a:lstStyle/>
          <a:p>
            <a:pPr algn="ctr"/>
            <a:r>
              <a:rPr lang="en-US" sz="2400" dirty="0">
                <a:solidFill>
                  <a:schemeClr val="accent4">
                    <a:lumMod val="50000"/>
                  </a:schemeClr>
                </a:solidFill>
                <a:latin typeface="Comic Sans MS" panose="030F0902030302020204" pitchFamily="66" charset="0"/>
              </a:rPr>
              <a:t>Option 1: Maintain a “cell heap”</a:t>
            </a:r>
          </a:p>
          <a:p>
            <a:pPr algn="ctr"/>
            <a:endParaRPr lang="en-US" sz="2400" dirty="0">
              <a:solidFill>
                <a:schemeClr val="accent4">
                  <a:lumMod val="50000"/>
                </a:schemeClr>
              </a:solidFill>
              <a:latin typeface="Comic Sans MS" panose="030F0902030302020204" pitchFamily="66" charset="0"/>
            </a:endParaRPr>
          </a:p>
          <a:p>
            <a:pPr algn="ctr"/>
            <a:r>
              <a:rPr lang="en-US" sz="2400" dirty="0">
                <a:solidFill>
                  <a:schemeClr val="accent4">
                    <a:lumMod val="50000"/>
                  </a:schemeClr>
                </a:solidFill>
                <a:latin typeface="Comic Sans MS" panose="030F0902030302020204" pitchFamily="66" charset="0"/>
              </a:rPr>
              <a:t>Heap = [ cell1 |--&gt; 24 ; cell2 |-</a:t>
            </a:r>
            <a:r>
              <a:rPr lang="en-US" sz="2400" dirty="0">
                <a:solidFill>
                  <a:schemeClr val="accent4">
                    <a:lumMod val="50000"/>
                  </a:schemeClr>
                </a:solidFill>
                <a:latin typeface="Comic Sans MS" panose="030F0902030302020204" pitchFamily="66" charset="0"/>
                <a:sym typeface="Wingdings" pitchFamily="2" charset="2"/>
              </a:rPr>
              <a:t>-&gt; 25 ]</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Or</a:t>
            </a:r>
          </a:p>
          <a:p>
            <a:pPr algn="ctr"/>
            <a:endParaRPr lang="en-US" sz="2400" dirty="0">
              <a:solidFill>
                <a:schemeClr val="accent4">
                  <a:lumMod val="50000"/>
                </a:schemeClr>
              </a:solidFill>
              <a:latin typeface="Comic Sans MS" panose="030F0902030302020204" pitchFamily="66" charset="0"/>
              <a:sym typeface="Wingdings" pitchFamily="2" charset="2"/>
            </a:endParaRPr>
          </a:p>
          <a:p>
            <a:pPr algn="ctr"/>
            <a:r>
              <a:rPr lang="en-US" sz="2400" dirty="0">
                <a:solidFill>
                  <a:schemeClr val="accent4">
                    <a:lumMod val="50000"/>
                  </a:schemeClr>
                </a:solidFill>
                <a:latin typeface="Comic Sans MS" panose="030F0902030302020204" pitchFamily="66" charset="0"/>
                <a:sym typeface="Wingdings" pitchFamily="2" charset="2"/>
              </a:rPr>
              <a:t>Heap = [ cell1 |--&gt; 25]</a:t>
            </a:r>
          </a:p>
          <a:p>
            <a:pPr algn="ctr"/>
            <a:r>
              <a:rPr lang="en-US" sz="2400" dirty="0">
                <a:solidFill>
                  <a:schemeClr val="accent4">
                    <a:lumMod val="50000"/>
                  </a:schemeClr>
                </a:solidFill>
                <a:latin typeface="Comic Sans MS" panose="030F0902030302020204" pitchFamily="66" charset="0"/>
                <a:sym typeface="Wingdings" pitchFamily="2" charset="2"/>
              </a:rPr>
              <a:t>(and cell1 = cell2)</a:t>
            </a:r>
            <a:endParaRPr lang="en-US" sz="2400" dirty="0">
              <a:solidFill>
                <a:schemeClr val="accent4">
                  <a:lumMod val="50000"/>
                </a:schemeClr>
              </a:solidFill>
              <a:latin typeface="Comic Sans MS" panose="030F0902030302020204" pitchFamily="66" charset="0"/>
            </a:endParaRPr>
          </a:p>
        </p:txBody>
      </p:sp>
      <p:cxnSp>
        <p:nvCxnSpPr>
          <p:cNvPr id="7" name="Straight Arrow Connector 6">
            <a:extLst>
              <a:ext uri="{FF2B5EF4-FFF2-40B4-BE49-F238E27FC236}">
                <a16:creationId xmlns:a16="http://schemas.microsoft.com/office/drawing/2014/main" id="{F9042845-4CEB-29E8-1A06-23E4A12B8A4D}"/>
              </a:ext>
            </a:extLst>
          </p:cNvPr>
          <p:cNvCxnSpPr/>
          <p:nvPr/>
        </p:nvCxnSpPr>
        <p:spPr>
          <a:xfrm flipV="1">
            <a:off x="5678905" y="5165558"/>
            <a:ext cx="1636295" cy="72189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8C03AE2-E1D3-0198-D18B-7744C493A4B0}"/>
              </a:ext>
            </a:extLst>
          </p:cNvPr>
          <p:cNvSpPr txBox="1"/>
          <p:nvPr/>
        </p:nvSpPr>
        <p:spPr>
          <a:xfrm>
            <a:off x="3545305" y="5963281"/>
            <a:ext cx="3769895" cy="830997"/>
          </a:xfrm>
          <a:prstGeom prst="rect">
            <a:avLst/>
          </a:prstGeom>
          <a:noFill/>
        </p:spPr>
        <p:txBody>
          <a:bodyPr wrap="square" rtlCol="0">
            <a:spAutoFit/>
          </a:bodyPr>
          <a:lstStyle/>
          <a:p>
            <a:pPr algn="ctr"/>
            <a:r>
              <a:rPr lang="en-US" sz="2400" dirty="0">
                <a:solidFill>
                  <a:srgbClr val="C00000"/>
                </a:solidFill>
                <a:latin typeface="Comic Sans MS" panose="030F0902030302020204" pitchFamily="66" charset="0"/>
              </a:rPr>
              <a:t>This “leaks” the mutability everywhere</a:t>
            </a:r>
          </a:p>
        </p:txBody>
      </p:sp>
    </p:spTree>
    <p:extLst>
      <p:ext uri="{BB962C8B-B14F-4D97-AF65-F5344CB8AC3E}">
        <p14:creationId xmlns:p14="http://schemas.microsoft.com/office/powerpoint/2010/main" val="130429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owl with a black outline&#10;&#10;Description automatically generated">
            <a:extLst>
              <a:ext uri="{FF2B5EF4-FFF2-40B4-BE49-F238E27FC236}">
                <a16:creationId xmlns:a16="http://schemas.microsoft.com/office/drawing/2014/main" id="{2529FCEE-BDE1-91CD-455D-9B12B45F43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3922364" y="3189293"/>
            <a:ext cx="4988409" cy="3901317"/>
          </a:xfrm>
          <a:prstGeom prst="rect">
            <a:avLst/>
          </a:prstGeom>
        </p:spPr>
      </p:pic>
      <p:sp>
        <p:nvSpPr>
          <p:cNvPr id="5" name="TextBox 4">
            <a:extLst>
              <a:ext uri="{FF2B5EF4-FFF2-40B4-BE49-F238E27FC236}">
                <a16:creationId xmlns:a16="http://schemas.microsoft.com/office/drawing/2014/main" id="{82A57CB4-433A-F3E1-284A-2206B834BDEF}"/>
              </a:ext>
            </a:extLst>
          </p:cNvPr>
          <p:cNvSpPr txBox="1"/>
          <p:nvPr/>
        </p:nvSpPr>
        <p:spPr>
          <a:xfrm>
            <a:off x="5086493" y="4007496"/>
            <a:ext cx="3177152" cy="1015663"/>
          </a:xfrm>
          <a:prstGeom prst="rect">
            <a:avLst/>
          </a:prstGeom>
          <a:noFill/>
        </p:spPr>
        <p:txBody>
          <a:bodyPr wrap="square" rtlCol="0">
            <a:spAutoFit/>
          </a:bodyPr>
          <a:lstStyle/>
          <a:p>
            <a:r>
              <a:rPr lang="en-US" sz="6000" b="1" dirty="0">
                <a:solidFill>
                  <a:schemeClr val="accent4">
                    <a:lumMod val="75000"/>
                  </a:schemeClr>
                </a:solidFill>
                <a:latin typeface="Consolas" panose="020B0609020204030204" pitchFamily="49" charset="0"/>
                <a:cs typeface="Consolas" panose="020B0609020204030204" pitchFamily="49" charset="0"/>
              </a:rPr>
              <a:t>&amp;mut T</a:t>
            </a:r>
          </a:p>
        </p:txBody>
      </p:sp>
      <p:sp>
        <p:nvSpPr>
          <p:cNvPr id="2" name="Title 1">
            <a:extLst>
              <a:ext uri="{FF2B5EF4-FFF2-40B4-BE49-F238E27FC236}">
                <a16:creationId xmlns:a16="http://schemas.microsoft.com/office/drawing/2014/main" id="{3C7B0835-4708-0110-E818-E3D72CBCDBBD}"/>
              </a:ext>
            </a:extLst>
          </p:cNvPr>
          <p:cNvSpPr>
            <a:spLocks noGrp="1"/>
          </p:cNvSpPr>
          <p:nvPr>
            <p:ph type="title"/>
          </p:nvPr>
        </p:nvSpPr>
        <p:spPr/>
        <p:txBody>
          <a:bodyPr/>
          <a:lstStyle/>
          <a:p>
            <a:r>
              <a:rPr lang="en-US" dirty="0"/>
              <a:t>We’d prefer to </a:t>
            </a:r>
            <a:r>
              <a:rPr lang="en-US" b="1" dirty="0">
                <a:solidFill>
                  <a:schemeClr val="accent4">
                    <a:lumMod val="75000"/>
                  </a:schemeClr>
                </a:solidFill>
              </a:rPr>
              <a:t>encapsulate</a:t>
            </a:r>
            <a:r>
              <a:rPr lang="en-US" dirty="0">
                <a:solidFill>
                  <a:schemeClr val="accent4">
                    <a:lumMod val="75000"/>
                  </a:schemeClr>
                </a:solidFill>
              </a:rPr>
              <a:t> </a:t>
            </a:r>
            <a:r>
              <a:rPr lang="en-US" b="1" dirty="0">
                <a:solidFill>
                  <a:schemeClr val="accent4">
                    <a:lumMod val="75000"/>
                  </a:schemeClr>
                </a:solidFill>
              </a:rPr>
              <a:t>mutation</a:t>
            </a:r>
          </a:p>
        </p:txBody>
      </p:sp>
      <p:sp>
        <p:nvSpPr>
          <p:cNvPr id="4" name="Slide Number Placeholder 3">
            <a:extLst>
              <a:ext uri="{FF2B5EF4-FFF2-40B4-BE49-F238E27FC236}">
                <a16:creationId xmlns:a16="http://schemas.microsoft.com/office/drawing/2014/main" id="{677EA05F-D412-234F-76BE-90563B114AC7}"/>
              </a:ext>
            </a:extLst>
          </p:cNvPr>
          <p:cNvSpPr>
            <a:spLocks noGrp="1"/>
          </p:cNvSpPr>
          <p:nvPr>
            <p:ph type="sldNum" sz="quarter" idx="10"/>
          </p:nvPr>
        </p:nvSpPr>
        <p:spPr/>
        <p:txBody>
          <a:bodyPr/>
          <a:lstStyle/>
          <a:p>
            <a:fld id="{6244B543-AA52-EB47-B3A9-0A2A6FE25F7B}" type="slidenum">
              <a:rPr lang="en-US" smtClean="0"/>
              <a:t>35</a:t>
            </a:fld>
            <a:endParaRPr lang="en-US" dirty="0"/>
          </a:p>
        </p:txBody>
      </p:sp>
      <p:pic>
        <p:nvPicPr>
          <p:cNvPr id="20" name="Picture 19" descr="A grey and white circle&#10;&#10;Description automatically generated with medium confidence">
            <a:extLst>
              <a:ext uri="{FF2B5EF4-FFF2-40B4-BE49-F238E27FC236}">
                <a16:creationId xmlns:a16="http://schemas.microsoft.com/office/drawing/2014/main" id="{37CA148F-213F-C89C-1E2B-8DC0A783152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3850244" y="1466016"/>
            <a:ext cx="5091285" cy="4521201"/>
          </a:xfrm>
          <a:prstGeom prst="rect">
            <a:avLst/>
          </a:prstGeom>
        </p:spPr>
      </p:pic>
      <p:sp>
        <p:nvSpPr>
          <p:cNvPr id="3" name="TextBox 2">
            <a:extLst>
              <a:ext uri="{FF2B5EF4-FFF2-40B4-BE49-F238E27FC236}">
                <a16:creationId xmlns:a16="http://schemas.microsoft.com/office/drawing/2014/main" id="{BC79F9F7-3972-C71F-688A-3D48BA48B00E}"/>
              </a:ext>
            </a:extLst>
          </p:cNvPr>
          <p:cNvSpPr txBox="1"/>
          <p:nvPr/>
        </p:nvSpPr>
        <p:spPr>
          <a:xfrm>
            <a:off x="160422" y="2101516"/>
            <a:ext cx="3978442" cy="3108543"/>
          </a:xfrm>
          <a:prstGeom prst="rect">
            <a:avLst/>
          </a:prstGeom>
          <a:noFill/>
        </p:spPr>
        <p:txBody>
          <a:bodyPr wrap="square" rtlCol="0">
            <a:spAutoFit/>
          </a:bodyPr>
          <a:lstStyle/>
          <a:p>
            <a:pPr algn="ctr"/>
            <a:r>
              <a:rPr lang="en-US" sz="2800" dirty="0"/>
              <a:t>The whole point of interior mutability is to “pretend” that something mutable is immutable.</a:t>
            </a:r>
          </a:p>
          <a:p>
            <a:pPr algn="ctr"/>
            <a:endParaRPr lang="en-US" sz="2800" dirty="0"/>
          </a:p>
          <a:p>
            <a:pPr algn="ctr"/>
            <a:r>
              <a:rPr lang="en-US" sz="2800" dirty="0"/>
              <a:t>Verification should reflect that.</a:t>
            </a:r>
          </a:p>
        </p:txBody>
      </p:sp>
      <p:sp>
        <p:nvSpPr>
          <p:cNvPr id="6" name="TextBox 5">
            <a:extLst>
              <a:ext uri="{FF2B5EF4-FFF2-40B4-BE49-F238E27FC236}">
                <a16:creationId xmlns:a16="http://schemas.microsoft.com/office/drawing/2014/main" id="{8C39E6C1-F7C7-C19D-8985-C41EF650B3C0}"/>
              </a:ext>
            </a:extLst>
          </p:cNvPr>
          <p:cNvSpPr txBox="1"/>
          <p:nvPr/>
        </p:nvSpPr>
        <p:spPr>
          <a:xfrm>
            <a:off x="9065994" y="4515327"/>
            <a:ext cx="2887579" cy="1384995"/>
          </a:xfrm>
          <a:prstGeom prst="rect">
            <a:avLst/>
          </a:prstGeom>
          <a:noFill/>
        </p:spPr>
        <p:txBody>
          <a:bodyPr wrap="square" rtlCol="0">
            <a:spAutoFit/>
          </a:bodyPr>
          <a:lstStyle/>
          <a:p>
            <a:pPr algn="ctr"/>
            <a:r>
              <a:rPr lang="en-US" sz="2800" dirty="0"/>
              <a:t>Let’s do an example to see why we care</a:t>
            </a:r>
          </a:p>
        </p:txBody>
      </p:sp>
    </p:spTree>
    <p:extLst>
      <p:ext uri="{BB962C8B-B14F-4D97-AF65-F5344CB8AC3E}">
        <p14:creationId xmlns:p14="http://schemas.microsoft.com/office/powerpoint/2010/main" val="16985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36</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9" name="Rounded Rectangular Callout 8">
            <a:extLst>
              <a:ext uri="{FF2B5EF4-FFF2-40B4-BE49-F238E27FC236}">
                <a16:creationId xmlns:a16="http://schemas.microsoft.com/office/drawing/2014/main" id="{1B5A971E-F8FE-D489-F1F5-54FE9D8FABF6}"/>
              </a:ext>
            </a:extLst>
          </p:cNvPr>
          <p:cNvSpPr/>
          <p:nvPr/>
        </p:nvSpPr>
        <p:spPr>
          <a:xfrm>
            <a:off x="7340600" y="1573967"/>
            <a:ext cx="4126875" cy="1442285"/>
          </a:xfrm>
          <a:prstGeom prst="wedgeRoundRectCallout">
            <a:avLst>
              <a:gd name="adj1" fmla="val -79071"/>
              <a:gd name="adj2" fmla="val -2480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Suppose we have some expensive but </a:t>
            </a:r>
            <a:r>
              <a:rPr lang="en-US" sz="2400" b="1" dirty="0"/>
              <a:t>deterministic</a:t>
            </a:r>
            <a:r>
              <a:rPr lang="en-US" sz="2400" dirty="0"/>
              <a:t> computation</a:t>
            </a:r>
          </a:p>
        </p:txBody>
      </p:sp>
      <p:sp>
        <p:nvSpPr>
          <p:cNvPr id="10" name="Rounded Rectangular Callout 9">
            <a:extLst>
              <a:ext uri="{FF2B5EF4-FFF2-40B4-BE49-F238E27FC236}">
                <a16:creationId xmlns:a16="http://schemas.microsoft.com/office/drawing/2014/main" id="{43D115B0-3C67-133D-CE08-BED79B4C796E}"/>
              </a:ext>
            </a:extLst>
          </p:cNvPr>
          <p:cNvSpPr/>
          <p:nvPr/>
        </p:nvSpPr>
        <p:spPr>
          <a:xfrm>
            <a:off x="7989756" y="3097082"/>
            <a:ext cx="3999043" cy="1589218"/>
          </a:xfrm>
          <a:prstGeom prst="wedgeRoundRectCallout">
            <a:avLst>
              <a:gd name="adj1" fmla="val -150803"/>
              <a:gd name="adj2" fmla="val -57237"/>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can </a:t>
            </a:r>
            <a:r>
              <a:rPr lang="en-US" sz="2400" b="1" dirty="0" err="1"/>
              <a:t>memoize</a:t>
            </a:r>
            <a:r>
              <a:rPr lang="en-US" sz="2400" dirty="0"/>
              <a:t> the results — lazily populate a lookup-table of results, as-needed </a:t>
            </a:r>
          </a:p>
        </p:txBody>
      </p:sp>
    </p:spTree>
    <p:extLst>
      <p:ext uri="{BB962C8B-B14F-4D97-AF65-F5344CB8AC3E}">
        <p14:creationId xmlns:p14="http://schemas.microsoft.com/office/powerpoint/2010/main" val="303560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p:txBody>
          <a:bodyPr>
            <a:normAutofit lnSpcReduction="10000"/>
          </a:bodyPr>
          <a:lstStyle/>
          <a:p>
            <a:pPr marL="0" indent="0">
              <a:buNone/>
            </a:pPr>
            <a:r>
              <a:rPr lang="en-US" dirty="0"/>
              <a:t>Now, what if we want to share the </a:t>
            </a:r>
            <a:r>
              <a:rPr lang="en-US" sz="2800" dirty="0" err="1">
                <a:latin typeface="Consolas" panose="020B0609020204030204" pitchFamily="49" charset="0"/>
                <a:cs typeface="Consolas" panose="020B0609020204030204" pitchFamily="49" charset="0"/>
              </a:rPr>
              <a:t>Memoizer</a:t>
            </a:r>
            <a:r>
              <a:rPr lang="en-US" dirty="0"/>
              <a:t> across multiple subsystems? Maybe even across threads?</a:t>
            </a:r>
          </a:p>
          <a:p>
            <a:pPr marL="0" indent="0">
              <a:buNone/>
            </a:pPr>
            <a:endParaRPr lang="en-US" dirty="0"/>
          </a:p>
          <a:p>
            <a:pPr marL="0" indent="0" algn="ctr">
              <a:buNone/>
            </a:pPr>
            <a:r>
              <a:rPr lang="en-US" dirty="0">
                <a:latin typeface="Consolas" panose="020B0609020204030204" pitchFamily="49" charset="0"/>
                <a:cs typeface="Consolas" panose="020B0609020204030204" pitchFamily="49" charset="0"/>
              </a:rPr>
              <a:t>Arc&lt;</a:t>
            </a:r>
            <a:r>
              <a:rPr lang="en-US" dirty="0" err="1">
                <a:latin typeface="Consolas" panose="020B0609020204030204" pitchFamily="49" charset="0"/>
                <a:cs typeface="Consolas" panose="020B0609020204030204" pitchFamily="49" charset="0"/>
              </a:rPr>
              <a:t>Memoizer</a:t>
            </a:r>
            <a:r>
              <a:rPr lang="en-US" dirty="0">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sym typeface="Wingdings" pitchFamily="2" charset="2"/>
              </a:rPr>
              <a:t> 	&amp;</a:t>
            </a:r>
            <a:r>
              <a:rPr lang="en-US" dirty="0" err="1">
                <a:latin typeface="Consolas" panose="020B0609020204030204" pitchFamily="49" charset="0"/>
                <a:cs typeface="Consolas" panose="020B0609020204030204" pitchFamily="49" charset="0"/>
                <a:sym typeface="Wingdings" pitchFamily="2" charset="2"/>
              </a:rPr>
              <a:t>Memoizer</a:t>
            </a:r>
            <a:endParaRPr lang="en-US" dirty="0">
              <a:latin typeface="Consolas" panose="020B0609020204030204" pitchFamily="49" charset="0"/>
              <a:cs typeface="Consolas" panose="020B0609020204030204" pitchFamily="49" charset="0"/>
              <a:sym typeface="Wingdings" pitchFamily="2" charset="2"/>
            </a:endParaRPr>
          </a:p>
          <a:p>
            <a:pPr marL="0" indent="0" algn="ctr">
              <a:buNone/>
            </a:pPr>
            <a:endParaRPr lang="en-US" dirty="0">
              <a:latin typeface="Consolas" panose="020B0609020204030204" pitchFamily="49" charset="0"/>
              <a:cs typeface="Consolas" panose="020B0609020204030204" pitchFamily="49" charset="0"/>
              <a:sym typeface="Wingdings" pitchFamily="2" charset="2"/>
            </a:endParaRPr>
          </a:p>
          <a:p>
            <a:pPr marL="0" indent="0">
              <a:buNone/>
            </a:pPr>
            <a:r>
              <a:rPr lang="en-US" dirty="0">
                <a:cs typeface="Consolas" panose="020B0609020204030204" pitchFamily="49" charset="0"/>
                <a:sym typeface="Wingdings" pitchFamily="2" charset="2"/>
              </a:rPr>
              <a:t>Whoops, now we can’t call </a:t>
            </a:r>
            <a:r>
              <a:rPr lang="en-US" sz="2800" b="0" i="0" dirty="0">
                <a:solidFill>
                  <a:srgbClr val="0030F2"/>
                </a:solidFill>
                <a:effectLst/>
                <a:latin typeface="Consolas" panose="020B0609020204030204" pitchFamily="49" charset="0"/>
                <a:cs typeface="Consolas" panose="020B0609020204030204" pitchFamily="49" charset="0"/>
              </a:rPr>
              <a:t>get</a:t>
            </a:r>
            <a:r>
              <a:rPr lang="en-US" dirty="0">
                <a:cs typeface="Consolas" panose="020B0609020204030204" pitchFamily="49" charset="0"/>
                <a:sym typeface="Wingdings" pitchFamily="2" charset="2"/>
              </a:rPr>
              <a:t> —</a:t>
            </a:r>
          </a:p>
          <a:p>
            <a:pPr marL="0" indent="0">
              <a:buNone/>
            </a:pPr>
            <a:endParaRPr lang="en-US" dirty="0">
              <a:cs typeface="Consolas" panose="020B0609020204030204" pitchFamily="49" charset="0"/>
              <a:sym typeface="Wingdings" pitchFamily="2" charset="2"/>
            </a:endParaRPr>
          </a:p>
          <a:p>
            <a:pPr marL="0" indent="0" algn="ctr">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37</a:t>
            </a:fld>
            <a:endParaRPr lang="en-US" dirty="0"/>
          </a:p>
        </p:txBody>
      </p:sp>
    </p:spTree>
    <p:extLst>
      <p:ext uri="{BB962C8B-B14F-4D97-AF65-F5344CB8AC3E}">
        <p14:creationId xmlns:p14="http://schemas.microsoft.com/office/powerpoint/2010/main" val="37018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2F6E-F43C-E87D-9EA9-16E76EE4D28E}"/>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6F2F5413-9D41-6675-2EED-1C7210B3A757}"/>
              </a:ext>
            </a:extLst>
          </p:cNvPr>
          <p:cNvSpPr>
            <a:spLocks noGrp="1"/>
          </p:cNvSpPr>
          <p:nvPr>
            <p:ph type="sldNum" sz="quarter" idx="10"/>
          </p:nvPr>
        </p:nvSpPr>
        <p:spPr/>
        <p:txBody>
          <a:bodyPr/>
          <a:lstStyle/>
          <a:p>
            <a:fld id="{6244B543-AA52-EB47-B3A9-0A2A6FE25F7B}" type="slidenum">
              <a:rPr lang="en-US" smtClean="0"/>
              <a:t>38</a:t>
            </a:fld>
            <a:endParaRPr lang="en-US" dirty="0"/>
          </a:p>
        </p:txBody>
      </p:sp>
      <p:sp>
        <p:nvSpPr>
          <p:cNvPr id="8" name="TextBox 7">
            <a:extLst>
              <a:ext uri="{FF2B5EF4-FFF2-40B4-BE49-F238E27FC236}">
                <a16:creationId xmlns:a16="http://schemas.microsoft.com/office/drawing/2014/main" id="{D7C3D1E8-AA81-9E84-5644-38825CC3D520}"/>
              </a:ext>
            </a:extLst>
          </p:cNvPr>
          <p:cNvSpPr txBox="1"/>
          <p:nvPr/>
        </p:nvSpPr>
        <p:spPr>
          <a:xfrm>
            <a:off x="344774" y="1690689"/>
            <a:ext cx="11847226"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map: 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0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chemeClr val="bg1"/>
                </a:solidFill>
                <a:effectLst/>
                <a:highlight>
                  <a:srgbClr val="FF0000"/>
                </a:highlight>
                <a:latin typeface="Consolas" panose="020B0609020204030204" pitchFamily="49" charset="0"/>
                <a:cs typeface="Consolas" panose="020B0609020204030204" pitchFamily="49" charset="0"/>
              </a:rPr>
              <a:t>&amp;mut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self</a:t>
            </a:r>
            <a:r>
              <a:rPr lang="en-US" sz="1600" b="0" i="0" dirty="0" err="1">
                <a:solidFill>
                  <a:srgbClr val="000000"/>
                </a:solidFill>
                <a:effectLst/>
                <a:latin typeface="Consolas" panose="020B0609020204030204" pitchFamily="49" charset="0"/>
                <a:cs typeface="Consolas" panose="020B0609020204030204" pitchFamily="49" charset="0"/>
              </a:rPr>
              <a:t>.map.get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chemeClr val="bg1"/>
                </a:solidFill>
                <a:effectLst/>
                <a:highlight>
                  <a:srgbClr val="FF0000"/>
                </a:highlight>
                <a:latin typeface="Consolas" panose="020B0609020204030204" pitchFamily="49" charset="0"/>
                <a:cs typeface="Consolas" panose="020B0609020204030204" pitchFamily="49" charset="0"/>
              </a:rPr>
              <a:t>self.map.insert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6619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We really want to implement this instead:</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a:p>
            <a:pPr marL="0" indent="0">
              <a:buNone/>
            </a:pPr>
            <a:r>
              <a:rPr lang="en-US" dirty="0">
                <a:solidFill>
                  <a:srgbClr val="000000"/>
                </a:solidFill>
                <a:cs typeface="Consolas" panose="020B0609020204030204" pitchFamily="49" charset="0"/>
              </a:rPr>
              <a:t>For this we can use </a:t>
            </a:r>
            <a:r>
              <a:rPr lang="en-US" b="1" dirty="0">
                <a:solidFill>
                  <a:schemeClr val="tx2">
                    <a:lumMod val="90000"/>
                    <a:lumOff val="10000"/>
                  </a:schemeClr>
                </a:solidFill>
                <a:cs typeface="Consolas" panose="020B0609020204030204" pitchFamily="49" charset="0"/>
              </a:rPr>
              <a:t>interior mutability</a:t>
            </a:r>
            <a:r>
              <a:rPr lang="en-US" dirty="0">
                <a:solidFill>
                  <a:srgbClr val="000000"/>
                </a:solidFill>
                <a:cs typeface="Consolas" panose="020B0609020204030204" pitchFamily="49" charset="0"/>
              </a:rPr>
              <a:t> …</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39</a:t>
            </a:fld>
            <a:endParaRPr lang="en-US" dirty="0"/>
          </a:p>
        </p:txBody>
      </p:sp>
    </p:spTree>
    <p:extLst>
      <p:ext uri="{BB962C8B-B14F-4D97-AF65-F5344CB8AC3E}">
        <p14:creationId xmlns:p14="http://schemas.microsoft.com/office/powerpoint/2010/main" val="217739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87C4-3FE8-FD5D-AB90-1BC98A17524C}"/>
              </a:ext>
            </a:extLst>
          </p:cNvPr>
          <p:cNvSpPr>
            <a:spLocks noGrp="1"/>
          </p:cNvSpPr>
          <p:nvPr>
            <p:ph type="title"/>
          </p:nvPr>
        </p:nvSpPr>
        <p:spPr/>
        <p:txBody>
          <a:bodyPr/>
          <a:lstStyle/>
          <a:p>
            <a:r>
              <a:rPr lang="en-US" dirty="0"/>
              <a:t>The well-trodden path</a:t>
            </a:r>
          </a:p>
        </p:txBody>
      </p:sp>
      <p:sp>
        <p:nvSpPr>
          <p:cNvPr id="4" name="Slide Number Placeholder 3">
            <a:extLst>
              <a:ext uri="{FF2B5EF4-FFF2-40B4-BE49-F238E27FC236}">
                <a16:creationId xmlns:a16="http://schemas.microsoft.com/office/drawing/2014/main" id="{EEDADDDE-3129-ECCD-F302-D32676A84CF6}"/>
              </a:ext>
            </a:extLst>
          </p:cNvPr>
          <p:cNvSpPr>
            <a:spLocks noGrp="1"/>
          </p:cNvSpPr>
          <p:nvPr>
            <p:ph type="sldNum" sz="quarter" idx="10"/>
          </p:nvPr>
        </p:nvSpPr>
        <p:spPr/>
        <p:txBody>
          <a:bodyPr/>
          <a:lstStyle/>
          <a:p>
            <a:fld id="{6244B543-AA52-EB47-B3A9-0A2A6FE25F7B}" type="slidenum">
              <a:rPr lang="en-US" smtClean="0"/>
              <a:t>4</a:t>
            </a:fld>
            <a:endParaRPr lang="en-US" dirty="0"/>
          </a:p>
        </p:txBody>
      </p:sp>
      <p:sp>
        <p:nvSpPr>
          <p:cNvPr id="6" name="TextBox 5">
            <a:extLst>
              <a:ext uri="{FF2B5EF4-FFF2-40B4-BE49-F238E27FC236}">
                <a16:creationId xmlns:a16="http://schemas.microsoft.com/office/drawing/2014/main" id="{8AB22EAD-260E-C26F-1F73-8F466394CD2E}"/>
              </a:ext>
            </a:extLst>
          </p:cNvPr>
          <p:cNvSpPr txBox="1"/>
          <p:nvPr/>
        </p:nvSpPr>
        <p:spPr>
          <a:xfrm>
            <a:off x="969596" y="2023070"/>
            <a:ext cx="6696808" cy="4093428"/>
          </a:xfrm>
          <a:prstGeom prst="rect">
            <a:avLst/>
          </a:prstGeom>
          <a:noFill/>
        </p:spPr>
        <p:txBody>
          <a:bodyPr wrap="square">
            <a:spAutoFit/>
          </a:bodyPr>
          <a:lstStyle/>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a:t>
            </a:r>
            <a:r>
              <a:rPr lang="en-US" sz="2000" b="0" i="0" dirty="0">
                <a:solidFill>
                  <a:srgbClr val="000000"/>
                </a:solidFill>
                <a:effectLst/>
                <a:latin typeface="Source Code Pro" panose="020B0509030403020204" pitchFamily="49" charset="0"/>
              </a:rPr>
              <a:t>(x: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&amp;</a:t>
            </a:r>
            <a:r>
              <a:rPr lang="en-US" sz="2000" b="0" i="0" dirty="0">
                <a:solidFill>
                  <a:srgbClr val="9D00EC"/>
                </a:solidFill>
                <a:effectLst/>
                <a:latin typeface="Source Code Pro" panose="020B0509030403020204" pitchFamily="49" charset="0"/>
              </a:rPr>
              <a:t>mut</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*x + *y;</a:t>
            </a:r>
          </a:p>
          <a:p>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*y = *y / *x;</a:t>
            </a:r>
          </a:p>
          <a:p>
            <a:r>
              <a:rPr lang="en-US" sz="2000" b="0" i="0" dirty="0">
                <a:solidFill>
                  <a:srgbClr val="000000"/>
                </a:solidFill>
                <a:effectLst/>
                <a:latin typeface="Source Code Pro" panose="020B0509030403020204" pitchFamily="49" charset="0"/>
              </a:rPr>
              <a:t>}</a:t>
            </a: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endParaRPr lang="en-US" sz="2000" b="0" i="0" dirty="0">
              <a:solidFill>
                <a:srgbClr val="000000"/>
              </a:solidFill>
              <a:effectLst/>
              <a:latin typeface="Source Code Pro" panose="020B0509030403020204" pitchFamily="49" charset="0"/>
            </a:endParaRPr>
          </a:p>
          <a:p>
            <a:endParaRPr lang="en-US" sz="2000" dirty="0">
              <a:solidFill>
                <a:srgbClr val="000000"/>
              </a:solidFill>
              <a:latin typeface="Source Code Pro" panose="020B0509030403020204" pitchFamily="49" charset="0"/>
            </a:endParaRPr>
          </a:p>
          <a:p>
            <a:r>
              <a:rPr lang="en-US" sz="2000" b="0" i="0" dirty="0" err="1">
                <a:solidFill>
                  <a:srgbClr val="9D00EC"/>
                </a:solidFill>
                <a:effectLst/>
                <a:latin typeface="Source Code Pro" panose="020B0509030403020204" pitchFamily="49" charset="0"/>
              </a:rPr>
              <a:t>fn</a:t>
            </a:r>
            <a:r>
              <a:rPr lang="en-US" sz="2000" b="0" i="0" dirty="0">
                <a:solidFill>
                  <a:srgbClr val="000000"/>
                </a:solidFill>
                <a:effectLst/>
                <a:latin typeface="Source Code Pro" panose="020B0509030403020204" pitchFamily="49" charset="0"/>
              </a:rPr>
              <a:t> </a:t>
            </a:r>
            <a:r>
              <a:rPr lang="en-US" sz="2000" b="0" i="0" dirty="0">
                <a:solidFill>
                  <a:srgbClr val="0030F2"/>
                </a:solidFill>
                <a:effectLst/>
                <a:latin typeface="Source Code Pro" panose="020B0509030403020204" pitchFamily="49" charset="0"/>
              </a:rPr>
              <a:t>example2</a:t>
            </a:r>
            <a:r>
              <a:rPr lang="en-US" sz="2000" b="0" i="0" dirty="0">
                <a:solidFill>
                  <a:srgbClr val="000000"/>
                </a:solidFill>
                <a:effectLst/>
                <a:latin typeface="Source Code Pro" panose="020B0509030403020204" pitchFamily="49" charset="0"/>
              </a:rPr>
              <a:t>(x: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y: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-&gt;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r>
              <a:rPr lang="en-US" sz="2000" b="0" i="0" dirty="0">
                <a:solidFill>
                  <a:srgbClr val="B21E00"/>
                </a:solidFill>
                <a:effectLst/>
                <a:latin typeface="Source Code Pro" panose="020B0509030403020204" pitchFamily="49" charset="0"/>
              </a:rPr>
              <a:t>u64</a:t>
            </a:r>
            <a:r>
              <a:rPr lang="en-US" sz="2000" b="0" i="0" dirty="0">
                <a:solidFill>
                  <a:srgbClr val="000000"/>
                </a:solidFill>
                <a:effectLst/>
                <a:latin typeface="Source Code Pro" panose="020B0509030403020204" pitchFamily="49" charset="0"/>
              </a:rPr>
              <a:t>) {</a:t>
            </a:r>
          </a:p>
          <a:p>
            <a:r>
              <a:rPr lang="en-US" sz="2000" dirty="0">
                <a:solidFill>
                  <a:srgbClr val="000000"/>
                </a:solidFill>
                <a:latin typeface="Source Code Pro" panose="020B0509030403020204" pitchFamily="49" charset="0"/>
              </a:rPr>
              <a:t>    </a:t>
            </a:r>
            <a:r>
              <a:rPr lang="en-US" sz="2000" b="0" i="0" dirty="0">
                <a:solidFill>
                  <a:srgbClr val="9D00EC"/>
                </a:solidFill>
                <a:effectLst/>
                <a:latin typeface="Source Code Pro" panose="020B0509030403020204" pitchFamily="49" charset="0"/>
              </a:rPr>
              <a:t>return</a:t>
            </a:r>
            <a:r>
              <a:rPr lang="en-US" sz="2000" dirty="0">
                <a:solidFill>
                  <a:srgbClr val="000000"/>
                </a:solidFill>
                <a:latin typeface="Source Code Pro" panose="020B0509030403020204" pitchFamily="49" charset="0"/>
              </a:rPr>
              <a:t> </a:t>
            </a:r>
            <a:r>
              <a:rPr lang="en-US" sz="2000" b="0" i="0" dirty="0">
                <a:solidFill>
                  <a:srgbClr val="000000"/>
                </a:solidFill>
                <a:effectLst/>
                <a:latin typeface="Source Code Pro" panose="020B0509030403020204" pitchFamily="49" charset="0"/>
              </a:rPr>
              <a:t>(x + y, y / (x + y));</a:t>
            </a:r>
          </a:p>
          <a:p>
            <a:r>
              <a:rPr lang="en-US" sz="2000" b="0" i="0" dirty="0">
                <a:solidFill>
                  <a:srgbClr val="000000"/>
                </a:solidFill>
                <a:effectLst/>
                <a:latin typeface="Source Code Pro" panose="020B0509030403020204" pitchFamily="49" charset="0"/>
              </a:rPr>
              <a:t>}</a:t>
            </a:r>
            <a:endParaRPr lang="en-US" sz="2000" dirty="0"/>
          </a:p>
        </p:txBody>
      </p:sp>
      <p:sp>
        <p:nvSpPr>
          <p:cNvPr id="7" name="TextBox 6">
            <a:extLst>
              <a:ext uri="{FF2B5EF4-FFF2-40B4-BE49-F238E27FC236}">
                <a16:creationId xmlns:a16="http://schemas.microsoft.com/office/drawing/2014/main" id="{731896C4-3C97-177D-907D-B03C0ABBD2C1}"/>
              </a:ext>
            </a:extLst>
          </p:cNvPr>
          <p:cNvSpPr txBox="1"/>
          <p:nvPr/>
        </p:nvSpPr>
        <p:spPr>
          <a:xfrm>
            <a:off x="2203325" y="2917123"/>
            <a:ext cx="830998" cy="1938992"/>
          </a:xfrm>
          <a:prstGeom prst="rect">
            <a:avLst/>
          </a:prstGeom>
          <a:noFill/>
        </p:spPr>
        <p:txBody>
          <a:bodyPr wrap="square" rtlCol="0">
            <a:spAutoFit/>
          </a:bodyPr>
          <a:lstStyle/>
          <a:p>
            <a:r>
              <a:rPr lang="en-US" sz="12000" b="0" i="0" dirty="0">
                <a:solidFill>
                  <a:schemeClr val="accent6">
                    <a:lumMod val="50000"/>
                  </a:schemeClr>
                </a:solidFill>
                <a:effectLst/>
                <a:latin typeface="Roboto" panose="02000000000000000000" pitchFamily="2" charset="0"/>
              </a:rPr>
              <a:t>≈</a:t>
            </a:r>
            <a:endParaRPr lang="en-US" sz="12000" dirty="0">
              <a:solidFill>
                <a:schemeClr val="accent6">
                  <a:lumMod val="50000"/>
                </a:schemeClr>
              </a:solidFill>
            </a:endParaRPr>
          </a:p>
        </p:txBody>
      </p:sp>
      <p:sp>
        <p:nvSpPr>
          <p:cNvPr id="9" name="Rounded Rectangle 8">
            <a:extLst>
              <a:ext uri="{FF2B5EF4-FFF2-40B4-BE49-F238E27FC236}">
                <a16:creationId xmlns:a16="http://schemas.microsoft.com/office/drawing/2014/main" id="{41531414-1FB5-54F1-5066-9DFCCF5453D7}"/>
              </a:ext>
            </a:extLst>
          </p:cNvPr>
          <p:cNvSpPr/>
          <p:nvPr/>
        </p:nvSpPr>
        <p:spPr>
          <a:xfrm>
            <a:off x="8036169" y="2023070"/>
            <a:ext cx="3839308" cy="3885361"/>
          </a:xfrm>
          <a:prstGeom prst="roundRect">
            <a:avLst/>
          </a:prstGeom>
          <a:solidFill>
            <a:schemeClr val="accent4">
              <a:lumMod val="20000"/>
              <a:lumOff val="80000"/>
            </a:schemeClr>
          </a:solidFill>
          <a:ln w="57150">
            <a:solidFill>
              <a:schemeClr val="accent4">
                <a:lumMod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Rust’s reference system lets us make substantial simplifying assumptions </a:t>
            </a:r>
          </a:p>
        </p:txBody>
      </p:sp>
    </p:spTree>
    <p:extLst>
      <p:ext uri="{BB962C8B-B14F-4D97-AF65-F5344CB8AC3E}">
        <p14:creationId xmlns:p14="http://schemas.microsoft.com/office/powerpoint/2010/main" val="42738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FF69-B670-FB01-9822-1E38DFD8524D}"/>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4" name="Slide Number Placeholder 3">
            <a:extLst>
              <a:ext uri="{FF2B5EF4-FFF2-40B4-BE49-F238E27FC236}">
                <a16:creationId xmlns:a16="http://schemas.microsoft.com/office/drawing/2014/main" id="{92DC9525-7323-55C7-A0F5-1A5FD31358BF}"/>
              </a:ext>
            </a:extLst>
          </p:cNvPr>
          <p:cNvSpPr>
            <a:spLocks noGrp="1"/>
          </p:cNvSpPr>
          <p:nvPr>
            <p:ph type="sldNum" sz="quarter" idx="10"/>
          </p:nvPr>
        </p:nvSpPr>
        <p:spPr/>
        <p:txBody>
          <a:bodyPr/>
          <a:lstStyle/>
          <a:p>
            <a:fld id="{6244B543-AA52-EB47-B3A9-0A2A6FE25F7B}" type="slidenum">
              <a:rPr lang="en-US" smtClean="0"/>
              <a:t>40</a:t>
            </a:fld>
            <a:endParaRPr lang="en-US" dirty="0"/>
          </a:p>
        </p:txBody>
      </p:sp>
      <p:sp>
        <p:nvSpPr>
          <p:cNvPr id="5" name="TextBox 4">
            <a:extLst>
              <a:ext uri="{FF2B5EF4-FFF2-40B4-BE49-F238E27FC236}">
                <a16:creationId xmlns:a16="http://schemas.microsoft.com/office/drawing/2014/main" id="{4FAF91D7-EDFE-99C2-64F3-1FA115C3E32D}"/>
              </a:ext>
            </a:extLst>
          </p:cNvPr>
          <p:cNvSpPr txBox="1"/>
          <p:nvPr/>
        </p:nvSpPr>
        <p:spPr>
          <a:xfrm>
            <a:off x="838200" y="1458496"/>
            <a:ext cx="11864715" cy="5262979"/>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 */</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ref_cell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RefCell</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&lt;</a:t>
            </a:r>
            <a:r>
              <a:rPr lang="en-US" sz="1600" b="0" i="0" dirty="0">
                <a:solidFill>
                  <a:srgbClr val="000000"/>
                </a:solidFill>
                <a:effectLst/>
                <a:latin typeface="Consolas" panose="020B0609020204030204" pitchFamily="49" charset="0"/>
                <a:cs typeface="Consolas" panose="020B0609020204030204" pitchFamily="49" charset="0"/>
              </a:rPr>
              <a:t>HashMap&lt;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Output&gt;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&gt;</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impl</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Memoizer</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pub</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(&amp;</a:t>
            </a:r>
            <a:r>
              <a:rPr lang="en-US" sz="1600" b="0" i="0" dirty="0">
                <a:solidFill>
                  <a:srgbClr val="9D00EC"/>
                </a:solidFill>
                <a:effectLst/>
                <a:latin typeface="Consolas" panose="020B0609020204030204" pitchFamily="49" charset="0"/>
                <a:cs typeface="Consolas" panose="020B0609020204030204" pitchFamily="49" charset="0"/>
              </a:rPr>
              <a:t>self</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&amp;</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-&gt; Output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highlight>
                  <a:srgbClr val="00FFFF"/>
                </a:highlight>
                <a:latin typeface="Consolas" panose="020B0609020204030204" pitchFamily="49" charset="0"/>
                <a:cs typeface="Consolas" panose="020B0609020204030204" pitchFamily="49" charset="0"/>
              </a:rPr>
              <a:t>let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 = </a:t>
            </a:r>
            <a:r>
              <a:rPr lang="en-US" sz="1600" b="0" i="0" dirty="0" err="1">
                <a:solidFill>
                  <a:srgbClr val="9D00EC"/>
                </a:solidFill>
                <a:effectLst/>
                <a:highlight>
                  <a:srgbClr val="00FFFF"/>
                </a:highlight>
                <a:latin typeface="Consolas" panose="020B0609020204030204" pitchFamily="49" charset="0"/>
                <a:cs typeface="Consolas" panose="020B0609020204030204" pitchFamily="49" charset="0"/>
              </a:rPr>
              <a:t>self</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.ref_cell.borrow_mut</a:t>
            </a:r>
            <a:r>
              <a:rPr lang="en-US" sz="1600" b="0" i="0" dirty="0">
                <a:solidFill>
                  <a:srgbClr val="000000"/>
                </a:solidFill>
                <a:effectLst/>
                <a:highlight>
                  <a:srgbClr val="00FFFF"/>
                </a:highligh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match</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.get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Some</a:t>
            </a:r>
            <a:r>
              <a:rPr lang="en-US" sz="1600" b="0" i="0" dirty="0">
                <a:solidFill>
                  <a:srgbClr val="000000"/>
                </a:solidFill>
                <a:effectLst/>
                <a:latin typeface="Consolas" panose="020B0609020204030204" pitchFamily="49" charset="0"/>
                <a:cs typeface="Consolas" panose="020B0609020204030204" pitchFamily="49" charset="0"/>
              </a:rPr>
              <a:t>(result) =&gt;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None</a:t>
            </a:r>
            <a:r>
              <a:rPr lang="en-US" sz="1600" b="0" i="0" dirty="0">
                <a:solidFill>
                  <a:srgbClr val="000000"/>
                </a:solidFill>
                <a:effectLst/>
                <a:latin typeface="Consolas" panose="020B0609020204030204" pitchFamily="49" charset="0"/>
                <a:cs typeface="Consolas" panose="020B0609020204030204" pitchFamily="49" charset="0"/>
              </a:rPr>
              <a:t> =&gt;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575757"/>
                </a:solidFill>
                <a:effectLst/>
                <a:latin typeface="Consolas" panose="020B0609020204030204" pitchFamily="49" charset="0"/>
                <a:cs typeface="Consolas" panose="020B0609020204030204" pitchFamily="49" charset="0"/>
              </a:rPr>
              <a:t>// Compute for the first time and store the result for next time</a:t>
            </a:r>
            <a:endParaRPr lang="en-US" sz="1600" dirty="0">
              <a:solidFill>
                <a:srgbClr val="000000"/>
              </a:solidFill>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result = </a:t>
            </a:r>
            <a:r>
              <a:rPr lang="en-US" sz="1600" b="0" i="0" dirty="0" err="1">
                <a:solidFill>
                  <a:srgbClr val="000000"/>
                </a:solidFill>
                <a:effectLst/>
                <a:latin typeface="Consolas" panose="020B0609020204030204" pitchFamily="49" charset="0"/>
                <a:cs typeface="Consolas" panose="020B0609020204030204" pitchFamily="49" charset="0"/>
              </a:rPr>
              <a:t>expensive_function</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err="1">
                <a:solidFill>
                  <a:srgbClr val="000000"/>
                </a:solidFill>
                <a:effectLst/>
                <a:highlight>
                  <a:srgbClr val="00FFFF"/>
                </a:highlight>
                <a:latin typeface="Consolas" panose="020B0609020204030204" pitchFamily="49" charset="0"/>
                <a:cs typeface="Consolas" panose="020B0609020204030204" pitchFamily="49" charset="0"/>
              </a:rPr>
              <a:t>map_handle</a:t>
            </a:r>
            <a:r>
              <a:rPr lang="en-US" sz="1600" b="0" i="0" dirty="0" err="1">
                <a:solidFill>
                  <a:srgbClr val="000000"/>
                </a:solidFill>
                <a:effectLst/>
                <a:latin typeface="Consolas" panose="020B0609020204030204" pitchFamily="49" charset="0"/>
                <a:cs typeface="Consolas" panose="020B0609020204030204" pitchFamily="49" charset="0"/>
              </a:rPr>
              <a:t>.insert</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err="1">
                <a:solidFill>
                  <a:srgbClr val="000000"/>
                </a:solidFill>
                <a:effectLst/>
                <a:latin typeface="Consolas" panose="020B0609020204030204" pitchFamily="49" charset="0"/>
                <a:cs typeface="Consolas" panose="020B0609020204030204" pitchFamily="49" charset="0"/>
              </a:rPr>
              <a:t>args.clone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0000"/>
                </a:solidFill>
                <a:effectLst/>
                <a:latin typeface="Consolas" panose="020B0609020204030204" pitchFamily="49" charset="0"/>
                <a:cs typeface="Consolas" panose="020B0609020204030204" pitchFamily="49" charset="0"/>
              </a:rPr>
              <a:t>result.clone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result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4203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CB44-0477-4563-C0BC-F5CF09B9A3EB}"/>
              </a:ext>
            </a:extLst>
          </p:cNvPr>
          <p:cNvSpPr>
            <a:spLocks noGrp="1"/>
          </p:cNvSpPr>
          <p:nvPr>
            <p:ph type="title"/>
          </p:nvPr>
        </p:nvSpPr>
        <p:spPr/>
        <p:txBody>
          <a:bodyPr/>
          <a:lstStyle/>
          <a:p>
            <a:r>
              <a:rPr lang="en-US" dirty="0"/>
              <a:t>Example: </a:t>
            </a:r>
            <a:r>
              <a:rPr lang="en-US" b="1" dirty="0" err="1"/>
              <a:t>Memoizing</a:t>
            </a:r>
            <a:r>
              <a:rPr lang="en-US" b="1" dirty="0"/>
              <a:t> a deterministic </a:t>
            </a:r>
            <a:r>
              <a:rPr lang="en-US" b="1" dirty="0" err="1"/>
              <a:t>fn</a:t>
            </a:r>
            <a:endParaRPr lang="en-US" dirty="0"/>
          </a:p>
        </p:txBody>
      </p:sp>
      <p:sp>
        <p:nvSpPr>
          <p:cNvPr id="3" name="Content Placeholder 2">
            <a:extLst>
              <a:ext uri="{FF2B5EF4-FFF2-40B4-BE49-F238E27FC236}">
                <a16:creationId xmlns:a16="http://schemas.microsoft.com/office/drawing/2014/main" id="{3EC08D7E-B932-6E1E-44D3-A31F293A9D44}"/>
              </a:ext>
            </a:extLst>
          </p:cNvPr>
          <p:cNvSpPr>
            <a:spLocks noGrp="1"/>
          </p:cNvSpPr>
          <p:nvPr>
            <p:ph idx="1"/>
          </p:nvPr>
        </p:nvSpPr>
        <p:spPr>
          <a:xfrm>
            <a:off x="838200" y="1825624"/>
            <a:ext cx="10515600" cy="4895851"/>
          </a:xfrm>
        </p:spPr>
        <p:txBody>
          <a:bodyPr>
            <a:normAutofit/>
          </a:bodyPr>
          <a:lstStyle/>
          <a:p>
            <a:pPr marL="0" indent="0">
              <a:spcAft>
                <a:spcPts val="600"/>
              </a:spcAft>
              <a:buNone/>
            </a:pPr>
            <a:r>
              <a:rPr lang="en-US" dirty="0">
                <a:cs typeface="Consolas" panose="020B0609020204030204" pitchFamily="49" charset="0"/>
                <a:sym typeface="Wingdings" pitchFamily="2" charset="2"/>
              </a:rPr>
              <a:t>Now we have this beautiful type signature that hides the mutability:</a:t>
            </a:r>
          </a:p>
          <a:p>
            <a:pPr marL="0" indent="0" algn="ctr">
              <a:spcAft>
                <a:spcPts val="600"/>
              </a:spcAft>
              <a:buNone/>
            </a:pPr>
            <a:r>
              <a:rPr lang="en-US" sz="3200" b="0" i="0" dirty="0" err="1">
                <a:solidFill>
                  <a:srgbClr val="9D00EC"/>
                </a:solidFill>
                <a:effectLst/>
                <a:latin typeface="Consolas" panose="020B0609020204030204" pitchFamily="49" charset="0"/>
                <a:cs typeface="Consolas" panose="020B0609020204030204" pitchFamily="49" charset="0"/>
              </a:rPr>
              <a:t>fn</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a:solidFill>
                  <a:srgbClr val="0030F2"/>
                </a:solidFill>
                <a:effectLst/>
                <a:latin typeface="Consolas" panose="020B0609020204030204" pitchFamily="49" charset="0"/>
                <a:cs typeface="Consolas" panose="020B0609020204030204" pitchFamily="49" charset="0"/>
              </a:rPr>
              <a:t>get</a:t>
            </a:r>
            <a:r>
              <a:rPr lang="en-US" sz="3200" b="0" i="0" dirty="0">
                <a:solidFill>
                  <a:srgbClr val="000000"/>
                </a:solidFill>
                <a:effectLst/>
                <a:latin typeface="Consolas" panose="020B0609020204030204" pitchFamily="49" charset="0"/>
                <a:cs typeface="Consolas" panose="020B0609020204030204" pitchFamily="49" charset="0"/>
              </a:rPr>
              <a:t>(</a:t>
            </a:r>
            <a:r>
              <a:rPr lang="en-US" sz="3200" b="0" i="0" dirty="0">
                <a:effectLst/>
                <a:highlight>
                  <a:srgbClr val="00FF00"/>
                </a:highlight>
                <a:latin typeface="Consolas" panose="020B0609020204030204" pitchFamily="49" charset="0"/>
                <a:cs typeface="Consolas" panose="020B0609020204030204" pitchFamily="49" charset="0"/>
              </a:rPr>
              <a:t>&amp;</a:t>
            </a:r>
            <a:r>
              <a:rPr lang="en-US" sz="3200" b="0" i="0" dirty="0">
                <a:solidFill>
                  <a:srgbClr val="9D00EC"/>
                </a:solidFill>
                <a:effectLst/>
                <a:latin typeface="Consolas" panose="020B0609020204030204" pitchFamily="49" charset="0"/>
                <a:cs typeface="Consolas" panose="020B0609020204030204" pitchFamily="49" charset="0"/>
              </a:rPr>
              <a:t>self</a:t>
            </a:r>
            <a:r>
              <a:rPr lang="en-US" sz="3200" b="0" i="0" dirty="0">
                <a:solidFill>
                  <a:srgbClr val="000000"/>
                </a:solidFill>
                <a:effectLst/>
                <a:latin typeface="Consolas" panose="020B0609020204030204" pitchFamily="49" charset="0"/>
                <a:cs typeface="Consolas" panose="020B0609020204030204" pitchFamily="49" charset="0"/>
              </a:rPr>
              <a:t>, </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 &amp;</a:t>
            </a:r>
            <a:r>
              <a:rPr lang="en-US" sz="3200" b="0" i="0" dirty="0" err="1">
                <a:solidFill>
                  <a:srgbClr val="000000"/>
                </a:solidFill>
                <a:effectLst/>
                <a:latin typeface="Consolas" panose="020B0609020204030204" pitchFamily="49" charset="0"/>
                <a:cs typeface="Consolas" panose="020B0609020204030204" pitchFamily="49" charset="0"/>
              </a:rPr>
              <a:t>Args</a:t>
            </a:r>
            <a:r>
              <a:rPr lang="en-US" sz="3200" b="0" i="0" dirty="0">
                <a:solidFill>
                  <a:srgbClr val="000000"/>
                </a:solidFill>
                <a:effectLst/>
                <a:latin typeface="Consolas" panose="020B0609020204030204" pitchFamily="49" charset="0"/>
                <a:cs typeface="Consolas" panose="020B0609020204030204" pitchFamily="49" charset="0"/>
              </a:rPr>
              <a:t>)</a:t>
            </a:r>
          </a:p>
          <a:p>
            <a:pPr marL="0" indent="0">
              <a:buNone/>
            </a:pPr>
            <a:r>
              <a:rPr lang="en-US" dirty="0">
                <a:solidFill>
                  <a:srgbClr val="000000"/>
                </a:solidFill>
                <a:cs typeface="Consolas" panose="020B0609020204030204" pitchFamily="49" charset="0"/>
              </a:rPr>
              <a:t>The </a:t>
            </a:r>
            <a:r>
              <a:rPr lang="en-US" b="1" dirty="0" err="1">
                <a:solidFill>
                  <a:srgbClr val="000000"/>
                </a:solidFill>
                <a:cs typeface="Consolas" panose="020B0609020204030204" pitchFamily="49" charset="0"/>
              </a:rPr>
              <a:t>Verus</a:t>
            </a:r>
            <a:r>
              <a:rPr lang="en-US" b="1" dirty="0">
                <a:solidFill>
                  <a:srgbClr val="000000"/>
                </a:solidFill>
                <a:cs typeface="Consolas" panose="020B0609020204030204" pitchFamily="49" charset="0"/>
              </a:rPr>
              <a:t> specification</a:t>
            </a:r>
            <a:r>
              <a:rPr lang="en-US" dirty="0">
                <a:solidFill>
                  <a:srgbClr val="000000"/>
                </a:solidFill>
                <a:cs typeface="Consolas" panose="020B0609020204030204" pitchFamily="49" charset="0"/>
              </a:rPr>
              <a:t> should be equally concise:</a:t>
            </a:r>
          </a:p>
          <a:p>
            <a:r>
              <a:rPr lang="en-US" dirty="0">
                <a:solidFill>
                  <a:srgbClr val="000000"/>
                </a:solidFill>
                <a:cs typeface="Consolas" panose="020B0609020204030204" pitchFamily="49" charset="0"/>
              </a:rPr>
              <a:t>no “modifies” clause</a:t>
            </a:r>
          </a:p>
          <a:p>
            <a:r>
              <a:rPr lang="en-US" dirty="0">
                <a:solidFill>
                  <a:srgbClr val="000000"/>
                </a:solidFill>
                <a:cs typeface="Consolas" panose="020B0609020204030204" pitchFamily="49" charset="0"/>
              </a:rPr>
              <a:t>no passing in “write-permissions”</a:t>
            </a:r>
          </a:p>
          <a:p>
            <a:r>
              <a:rPr lang="en-US" dirty="0">
                <a:solidFill>
                  <a:srgbClr val="000000"/>
                </a:solidFill>
                <a:cs typeface="Consolas" panose="020B0609020204030204" pitchFamily="49" charset="0"/>
              </a:rPr>
              <a:t>etc.</a:t>
            </a:r>
          </a:p>
        </p:txBody>
      </p:sp>
      <p:sp>
        <p:nvSpPr>
          <p:cNvPr id="4" name="Slide Number Placeholder 3">
            <a:extLst>
              <a:ext uri="{FF2B5EF4-FFF2-40B4-BE49-F238E27FC236}">
                <a16:creationId xmlns:a16="http://schemas.microsoft.com/office/drawing/2014/main" id="{51BDA528-9AEE-A5DE-3751-F1C5824D1F40}"/>
              </a:ext>
            </a:extLst>
          </p:cNvPr>
          <p:cNvSpPr>
            <a:spLocks noGrp="1"/>
          </p:cNvSpPr>
          <p:nvPr>
            <p:ph type="sldNum" sz="quarter" idx="10"/>
          </p:nvPr>
        </p:nvSpPr>
        <p:spPr/>
        <p:txBody>
          <a:bodyPr/>
          <a:lstStyle/>
          <a:p>
            <a:fld id="{6244B543-AA52-EB47-B3A9-0A2A6FE25F7B}" type="slidenum">
              <a:rPr lang="en-US" smtClean="0"/>
              <a:t>41</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78D119D-E92A-8E8B-771B-2382ABFE1E4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520919" y="3953111"/>
            <a:ext cx="2687771" cy="2102042"/>
          </a:xfrm>
          <a:prstGeom prst="rect">
            <a:avLst/>
          </a:prstGeom>
        </p:spPr>
      </p:pic>
      <p:sp>
        <p:nvSpPr>
          <p:cNvPr id="6" name="TextBox 5">
            <a:extLst>
              <a:ext uri="{FF2B5EF4-FFF2-40B4-BE49-F238E27FC236}">
                <a16:creationId xmlns:a16="http://schemas.microsoft.com/office/drawing/2014/main" id="{23769105-6233-CA33-CAD5-A2BBFD3B7424}"/>
              </a:ext>
            </a:extLst>
          </p:cNvPr>
          <p:cNvSpPr txBox="1"/>
          <p:nvPr/>
        </p:nvSpPr>
        <p:spPr>
          <a:xfrm>
            <a:off x="10069385" y="4357801"/>
            <a:ext cx="1711860" cy="646331"/>
          </a:xfrm>
          <a:prstGeom prst="rect">
            <a:avLst/>
          </a:prstGeom>
          <a:noFill/>
        </p:spPr>
        <p:txBody>
          <a:bodyPr wrap="square" rtlCol="0">
            <a:spAutoFit/>
          </a:bodyPr>
          <a:lstStyle/>
          <a:p>
            <a:r>
              <a:rPr lang="en-US" sz="3600" b="1" dirty="0">
                <a:solidFill>
                  <a:schemeClr val="accent4">
                    <a:lumMod val="75000"/>
                  </a:schemeClr>
                </a:solidFill>
                <a:latin typeface="Consolas" panose="020B0609020204030204" pitchFamily="49" charset="0"/>
                <a:cs typeface="Consolas" panose="020B0609020204030204" pitchFamily="49" charset="0"/>
              </a:rPr>
              <a:t>&amp;mut T</a:t>
            </a:r>
          </a:p>
        </p:txBody>
      </p:sp>
      <p:pic>
        <p:nvPicPr>
          <p:cNvPr id="7" name="Picture 6" descr="A grey and white circle&#10;&#10;Description automatically generated with medium confidence">
            <a:extLst>
              <a:ext uri="{FF2B5EF4-FFF2-40B4-BE49-F238E27FC236}">
                <a16:creationId xmlns:a16="http://schemas.microsoft.com/office/drawing/2014/main" id="{7E6D0444-E100-A49B-10B0-161C646BDE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477521" y="3007404"/>
            <a:ext cx="2743201" cy="2436038"/>
          </a:xfrm>
          <a:prstGeom prst="rect">
            <a:avLst/>
          </a:prstGeom>
        </p:spPr>
      </p:pic>
    </p:spTree>
    <p:extLst>
      <p:ext uri="{BB962C8B-B14F-4D97-AF65-F5344CB8AC3E}">
        <p14:creationId xmlns:p14="http://schemas.microsoft.com/office/powerpoint/2010/main" val="406202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800" fill="hold"/>
                                        <p:tgtEl>
                                          <p:spTgt spid="7"/>
                                        </p:tgtEl>
                                        <p:attrNameLst>
                                          <p:attrName>ppt_x</p:attrName>
                                        </p:attrNameLst>
                                      </p:cBhvr>
                                      <p:tavLst>
                                        <p:tav tm="0">
                                          <p:val>
                                            <p:strVal val="#ppt_x"/>
                                          </p:val>
                                        </p:tav>
                                        <p:tav tm="100000">
                                          <p:val>
                                            <p:strVal val="#ppt_x"/>
                                          </p:val>
                                        </p:tav>
                                      </p:tavLst>
                                    </p:anim>
                                    <p:anim calcmode="lin" valueType="num">
                                      <p:cBhvr additive="base">
                                        <p:cTn id="22" dur="8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4CBD-ABA2-E2A5-DEAE-016168BDF729}"/>
              </a:ext>
            </a:extLst>
          </p:cNvPr>
          <p:cNvSpPr>
            <a:spLocks noGrp="1"/>
          </p:cNvSpPr>
          <p:nvPr>
            <p:ph type="title"/>
          </p:nvPr>
        </p:nvSpPr>
        <p:spPr/>
        <p:txBody>
          <a:bodyPr/>
          <a:lstStyle/>
          <a:p>
            <a:r>
              <a:rPr lang="en-US" dirty="0"/>
              <a:t>Solution: What doesn’t change?</a:t>
            </a:r>
          </a:p>
        </p:txBody>
      </p:sp>
      <p:sp>
        <p:nvSpPr>
          <p:cNvPr id="3" name="Content Placeholder 2">
            <a:extLst>
              <a:ext uri="{FF2B5EF4-FFF2-40B4-BE49-F238E27FC236}">
                <a16:creationId xmlns:a16="http://schemas.microsoft.com/office/drawing/2014/main" id="{236371F1-022E-7185-D24D-759B19807B4B}"/>
              </a:ext>
            </a:extLst>
          </p:cNvPr>
          <p:cNvSpPr>
            <a:spLocks noGrp="1"/>
          </p:cNvSpPr>
          <p:nvPr>
            <p:ph idx="1"/>
          </p:nvPr>
        </p:nvSpPr>
        <p:spPr/>
        <p:txBody>
          <a:bodyPr/>
          <a:lstStyle/>
          <a:p>
            <a:pPr marL="0" indent="0">
              <a:buNone/>
            </a:pPr>
            <a:r>
              <a:rPr lang="en-US" dirty="0"/>
              <a:t>If </a:t>
            </a:r>
            <a:r>
              <a:rPr lang="en-US" dirty="0" err="1"/>
              <a:t>Verus</a:t>
            </a:r>
            <a:r>
              <a:rPr lang="en-US" dirty="0"/>
              <a:t> can’t treat like </a:t>
            </a:r>
            <a:r>
              <a:rPr lang="en-US" sz="2800" b="0" i="0" dirty="0">
                <a:solidFill>
                  <a:srgbClr val="000000"/>
                </a:solidFill>
                <a:effectLst/>
                <a:latin typeface="Consolas" panose="020B0609020204030204" pitchFamily="49" charset="0"/>
                <a:cs typeface="Consolas" panose="020B0609020204030204" pitchFamily="49" charset="0"/>
              </a:rPr>
              <a:t>&amp;Cell&lt;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r>
              <a:rPr lang="en-US" dirty="0"/>
              <a:t> as a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because the </a:t>
            </a:r>
            <a:r>
              <a:rPr lang="en-US" sz="2800" b="0" i="0" dirty="0">
                <a:solidFill>
                  <a:srgbClr val="B21E00"/>
                </a:solidFill>
                <a:effectLst/>
                <a:latin typeface="Consolas" panose="020B0609020204030204" pitchFamily="49" charset="0"/>
                <a:cs typeface="Consolas" panose="020B0609020204030204" pitchFamily="49" charset="0"/>
              </a:rPr>
              <a:t>u64</a:t>
            </a:r>
            <a:r>
              <a:rPr lang="en-US" dirty="0"/>
              <a:t> might change … let’s treat it like something that </a:t>
            </a:r>
            <a:r>
              <a:rPr lang="en-US" b="1" dirty="0"/>
              <a:t>doesn’t</a:t>
            </a:r>
            <a:r>
              <a:rPr lang="en-US" dirty="0"/>
              <a:t> change</a:t>
            </a:r>
          </a:p>
          <a:p>
            <a:pPr marL="0" indent="0">
              <a:buNone/>
            </a:pPr>
            <a:endParaRPr lang="en-US" dirty="0"/>
          </a:p>
          <a:p>
            <a:pPr marL="0" indent="0">
              <a:buNone/>
            </a:pPr>
            <a:r>
              <a:rPr lang="en-US" dirty="0"/>
              <a:t>What doesn’t change? </a:t>
            </a:r>
            <a:r>
              <a:rPr lang="en-US" b="1" dirty="0"/>
              <a:t>An invariant.</a:t>
            </a:r>
            <a:endParaRPr lang="en-US" dirty="0"/>
          </a:p>
          <a:p>
            <a:pPr marL="0" indent="0">
              <a:buNone/>
            </a:pPr>
            <a:endParaRPr lang="en-US" dirty="0"/>
          </a:p>
          <a:p>
            <a:pPr marL="0" indent="0">
              <a:buNone/>
            </a:pPr>
            <a:r>
              <a:rPr lang="en-US" dirty="0"/>
              <a:t>Bonus: Invariants work well with locks, too.</a:t>
            </a:r>
          </a:p>
        </p:txBody>
      </p:sp>
      <p:sp>
        <p:nvSpPr>
          <p:cNvPr id="4" name="Slide Number Placeholder 3">
            <a:extLst>
              <a:ext uri="{FF2B5EF4-FFF2-40B4-BE49-F238E27FC236}">
                <a16:creationId xmlns:a16="http://schemas.microsoft.com/office/drawing/2014/main" id="{7AB53DDE-13FF-41E8-E943-48043A55A0F5}"/>
              </a:ext>
            </a:extLst>
          </p:cNvPr>
          <p:cNvSpPr>
            <a:spLocks noGrp="1"/>
          </p:cNvSpPr>
          <p:nvPr>
            <p:ph type="sldNum" sz="quarter" idx="10"/>
          </p:nvPr>
        </p:nvSpPr>
        <p:spPr/>
        <p:txBody>
          <a:bodyPr/>
          <a:lstStyle/>
          <a:p>
            <a:fld id="{6244B543-AA52-EB47-B3A9-0A2A6FE25F7B}" type="slidenum">
              <a:rPr lang="en-US" smtClean="0"/>
              <a:t>42</a:t>
            </a:fld>
            <a:endParaRPr lang="en-US" dirty="0"/>
          </a:p>
        </p:txBody>
      </p:sp>
    </p:spTree>
    <p:extLst>
      <p:ext uri="{BB962C8B-B14F-4D97-AF65-F5344CB8AC3E}">
        <p14:creationId xmlns:p14="http://schemas.microsoft.com/office/powerpoint/2010/main" val="167431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F69C-EF0D-F54D-EA4A-0ED78A212FA7}"/>
              </a:ext>
            </a:extLst>
          </p:cNvPr>
          <p:cNvSpPr>
            <a:spLocks noGrp="1"/>
          </p:cNvSpPr>
          <p:nvPr>
            <p:ph type="title"/>
          </p:nvPr>
        </p:nvSpPr>
        <p:spPr/>
        <p:txBody>
          <a:bodyPr/>
          <a:lstStyle/>
          <a:p>
            <a:r>
              <a:rPr lang="en-US" dirty="0"/>
              <a:t>What’s the problem?</a:t>
            </a:r>
          </a:p>
        </p:txBody>
      </p:sp>
      <p:sp>
        <p:nvSpPr>
          <p:cNvPr id="4" name="Slide Number Placeholder 3">
            <a:extLst>
              <a:ext uri="{FF2B5EF4-FFF2-40B4-BE49-F238E27FC236}">
                <a16:creationId xmlns:a16="http://schemas.microsoft.com/office/drawing/2014/main" id="{24CE2B7B-419E-A026-AD44-2DA41D452DAB}"/>
              </a:ext>
            </a:extLst>
          </p:cNvPr>
          <p:cNvSpPr>
            <a:spLocks noGrp="1"/>
          </p:cNvSpPr>
          <p:nvPr>
            <p:ph type="sldNum" sz="quarter" idx="10"/>
          </p:nvPr>
        </p:nvSpPr>
        <p:spPr/>
        <p:txBody>
          <a:bodyPr/>
          <a:lstStyle/>
          <a:p>
            <a:fld id="{6244B543-AA52-EB47-B3A9-0A2A6FE25F7B}" type="slidenum">
              <a:rPr lang="en-US" smtClean="0"/>
              <a:t>43</a:t>
            </a:fld>
            <a:endParaRPr lang="en-US" dirty="0"/>
          </a:p>
        </p:txBody>
      </p:sp>
      <p:sp>
        <p:nvSpPr>
          <p:cNvPr id="6" name="TextBox 5">
            <a:extLst>
              <a:ext uri="{FF2B5EF4-FFF2-40B4-BE49-F238E27FC236}">
                <a16:creationId xmlns:a16="http://schemas.microsoft.com/office/drawing/2014/main" id="{275FCFC9-8ADB-E9FE-A601-BAD6401A03D8}"/>
              </a:ext>
            </a:extLst>
          </p:cNvPr>
          <p:cNvSpPr txBox="1"/>
          <p:nvPr/>
        </p:nvSpPr>
        <p:spPr>
          <a:xfrm>
            <a:off x="838200" y="2304786"/>
            <a:ext cx="11353800" cy="3970318"/>
          </a:xfrm>
          <a:prstGeom prst="rect">
            <a:avLst/>
          </a:prstGeom>
          <a:noFill/>
        </p:spPr>
        <p:txBody>
          <a:bodyPr wrap="square">
            <a:spAutoFit/>
          </a:bodyPr>
          <a:lstStyle/>
          <a:p>
            <a:r>
              <a:rPr lang="en-US" sz="2800" b="0" i="0" dirty="0" err="1">
                <a:solidFill>
                  <a:srgbClr val="9D00EC"/>
                </a:solidFill>
                <a:effectLst/>
                <a:latin typeface="Consolas" panose="020B0609020204030204" pitchFamily="49" charset="0"/>
                <a:cs typeface="Consolas" panose="020B0609020204030204" pitchFamily="49" charset="0"/>
              </a:rPr>
              <a:t>fn</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0030F2"/>
                </a:solidFill>
                <a:effectLst/>
                <a:latin typeface="Consolas" panose="020B0609020204030204" pitchFamily="49" charset="0"/>
                <a:cs typeface="Consolas" panose="020B0609020204030204" pitchFamily="49" charset="0"/>
              </a:rPr>
              <a:t>example</a:t>
            </a:r>
            <a:r>
              <a:rPr lang="en-US" sz="2800" b="0" i="0" dirty="0">
                <a:solidFill>
                  <a:srgbClr val="000000"/>
                </a:solidFill>
                <a:effectLst/>
                <a:latin typeface="Consolas" panose="020B0609020204030204" pitchFamily="49" charset="0"/>
                <a:cs typeface="Consolas" panose="020B0609020204030204" pitchFamily="49" charset="0"/>
              </a:rPr>
              <a:t>(cell1: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 cell2: &amp;Cell&lt;</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&gt;)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-&gt;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 </a:t>
            </a:r>
            <a:r>
              <a:rPr lang="en-US" sz="2800" b="0" i="0" dirty="0">
                <a:solidFill>
                  <a:srgbClr val="B21E00"/>
                </a:solidFill>
                <a:effectLst/>
                <a:latin typeface="Consolas" panose="020B0609020204030204" pitchFamily="49" charset="0"/>
                <a:cs typeface="Consolas" panose="020B0609020204030204" pitchFamily="49" charset="0"/>
              </a:rPr>
              <a:t>u64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solidFill>
                <a:srgbClr val="000000"/>
              </a:solidFill>
              <a:latin typeface="Consolas" panose="020B0609020204030204" pitchFamily="49" charset="0"/>
              <a:cs typeface="Consolas" panose="020B0609020204030204" pitchFamily="49" charset="0"/>
            </a:endParaRPr>
          </a:p>
          <a:p>
            <a:r>
              <a:rPr lang="en-US" sz="2800" b="0" i="0" dirty="0">
                <a:solidFill>
                  <a:srgbClr val="000000"/>
                </a:solidFill>
                <a:effectLst/>
                <a:latin typeface="Consolas" panose="020B0609020204030204" pitchFamily="49" charset="0"/>
                <a:cs typeface="Consolas" panose="020B0609020204030204" pitchFamily="49" charset="0"/>
              </a:rPr>
              <a:t>    cell1.set(</a:t>
            </a:r>
            <a:r>
              <a:rPr lang="en-US" sz="2800" b="0" i="0" dirty="0">
                <a:solidFill>
                  <a:srgbClr val="B21E00"/>
                </a:solidFill>
                <a:effectLst/>
                <a:latin typeface="Consolas" panose="020B0609020204030204" pitchFamily="49" charset="0"/>
                <a:cs typeface="Consolas" panose="020B0609020204030204" pitchFamily="49" charset="0"/>
              </a:rPr>
              <a:t>24</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cell2.set(</a:t>
            </a:r>
            <a:r>
              <a:rPr lang="en-US" sz="2800" b="0" i="0" dirty="0">
                <a:solidFill>
                  <a:srgbClr val="B21E00"/>
                </a:solidFill>
                <a:effectLst/>
                <a:latin typeface="Consolas" panose="020B0609020204030204" pitchFamily="49" charset="0"/>
                <a:cs typeface="Consolas" panose="020B0609020204030204" pitchFamily="49" charset="0"/>
              </a:rPr>
              <a:t>25</a:t>
            </a:r>
            <a:r>
              <a:rPr lang="en-US" sz="2800" b="0" i="0" dirty="0">
                <a:solidFill>
                  <a:srgbClr val="000000"/>
                </a:solidFill>
                <a:effectLst/>
                <a:latin typeface="Consolas" panose="020B0609020204030204" pitchFamily="49" charset="0"/>
                <a:cs typeface="Consolas" panose="020B0609020204030204" pitchFamily="49" charset="0"/>
              </a:rPr>
              <a: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x = cell1.get();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9D00EC"/>
                </a:solidFill>
                <a:effectLst/>
                <a:latin typeface="Consolas" panose="020B0609020204030204" pitchFamily="49" charset="0"/>
                <a:cs typeface="Consolas" panose="020B0609020204030204" pitchFamily="49" charset="0"/>
              </a:rPr>
              <a:t>let</a:t>
            </a:r>
            <a:r>
              <a:rPr lang="en-US" sz="2800" b="0" i="0" dirty="0">
                <a:solidFill>
                  <a:srgbClr val="000000"/>
                </a:solidFill>
                <a:effectLst/>
                <a:latin typeface="Consolas" panose="020B0609020204030204" pitchFamily="49" charset="0"/>
                <a:cs typeface="Consolas" panose="020B0609020204030204" pitchFamily="49" charset="0"/>
              </a:rPr>
              <a:t> y = cell2.get();</a:t>
            </a:r>
          </a:p>
          <a:p>
            <a:r>
              <a:rPr lang="en-US" sz="2800" dirty="0">
                <a:solidFill>
                  <a:srgbClr val="000000"/>
                </a:solidFill>
                <a:latin typeface="Consolas" panose="020B0609020204030204" pitchFamily="49" charset="0"/>
                <a:cs typeface="Consolas" panose="020B0609020204030204" pitchFamily="49" charset="0"/>
              </a:rPr>
              <a:t>    </a:t>
            </a:r>
            <a:r>
              <a:rPr lang="en-US" sz="2800" b="0" i="0" dirty="0">
                <a:solidFill>
                  <a:srgbClr val="000000"/>
                </a:solidFill>
                <a:effectLst/>
                <a:latin typeface="Consolas" panose="020B0609020204030204" pitchFamily="49" charset="0"/>
                <a:cs typeface="Consolas" panose="020B0609020204030204" pitchFamily="49" charset="0"/>
              </a:rPr>
              <a:t>(x, y)</a:t>
            </a:r>
          </a:p>
          <a:p>
            <a:r>
              <a:rPr lang="en-US" sz="2800" b="0" i="0" dirty="0">
                <a:solidFill>
                  <a:srgbClr val="000000"/>
                </a:solidFill>
                <a:effectLst/>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D7B85F45-0055-1A1D-D71C-BD01DFE72DB7}"/>
              </a:ext>
            </a:extLst>
          </p:cNvPr>
          <p:cNvSpPr txBox="1"/>
          <p:nvPr/>
        </p:nvSpPr>
        <p:spPr>
          <a:xfrm>
            <a:off x="1300115" y="1774489"/>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 || cell1 == 25</a:t>
            </a:r>
          </a:p>
        </p:txBody>
      </p:sp>
      <p:sp>
        <p:nvSpPr>
          <p:cNvPr id="11" name="TextBox 10">
            <a:extLst>
              <a:ext uri="{FF2B5EF4-FFF2-40B4-BE49-F238E27FC236}">
                <a16:creationId xmlns:a16="http://schemas.microsoft.com/office/drawing/2014/main" id="{2C9CAF79-4081-BAF2-36A7-C2F0CCD70D48}"/>
              </a:ext>
            </a:extLst>
          </p:cNvPr>
          <p:cNvSpPr txBox="1"/>
          <p:nvPr/>
        </p:nvSpPr>
        <p:spPr>
          <a:xfrm>
            <a:off x="7316602" y="1798190"/>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 || cell2 == 26 </a:t>
            </a:r>
          </a:p>
        </p:txBody>
      </p:sp>
      <p:sp>
        <p:nvSpPr>
          <p:cNvPr id="12" name="TextBox 11">
            <a:extLst>
              <a:ext uri="{FF2B5EF4-FFF2-40B4-BE49-F238E27FC236}">
                <a16:creationId xmlns:a16="http://schemas.microsoft.com/office/drawing/2014/main" id="{05E16397-514B-58D9-E61E-A173F107B8EA}"/>
              </a:ext>
            </a:extLst>
          </p:cNvPr>
          <p:cNvSpPr txBox="1"/>
          <p:nvPr/>
        </p:nvSpPr>
        <p:spPr>
          <a:xfrm>
            <a:off x="4899100" y="3487565"/>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cell1 == 24 || cell1 == 25</a:t>
            </a:r>
          </a:p>
        </p:txBody>
      </p:sp>
      <p:sp>
        <p:nvSpPr>
          <p:cNvPr id="13" name="TextBox 12">
            <a:extLst>
              <a:ext uri="{FF2B5EF4-FFF2-40B4-BE49-F238E27FC236}">
                <a16:creationId xmlns:a16="http://schemas.microsoft.com/office/drawing/2014/main" id="{84A8D294-7A8C-3B64-D8D3-1C5B1A103502}"/>
              </a:ext>
            </a:extLst>
          </p:cNvPr>
          <p:cNvSpPr txBox="1"/>
          <p:nvPr/>
        </p:nvSpPr>
        <p:spPr>
          <a:xfrm>
            <a:off x="4828762" y="4012946"/>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cell2 == 25 || cell2 == 26 </a:t>
            </a:r>
          </a:p>
        </p:txBody>
      </p:sp>
      <p:sp>
        <p:nvSpPr>
          <p:cNvPr id="14" name="TextBox 13">
            <a:extLst>
              <a:ext uri="{FF2B5EF4-FFF2-40B4-BE49-F238E27FC236}">
                <a16:creationId xmlns:a16="http://schemas.microsoft.com/office/drawing/2014/main" id="{F4077A12-1014-54E5-BBAF-AEFAE42AC57A}"/>
              </a:ext>
            </a:extLst>
          </p:cNvPr>
          <p:cNvSpPr txBox="1"/>
          <p:nvPr/>
        </p:nvSpPr>
        <p:spPr>
          <a:xfrm>
            <a:off x="5733095" y="4505813"/>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x == 24 || x == 25</a:t>
            </a:r>
          </a:p>
        </p:txBody>
      </p:sp>
      <p:sp>
        <p:nvSpPr>
          <p:cNvPr id="15" name="TextBox 14">
            <a:extLst>
              <a:ext uri="{FF2B5EF4-FFF2-40B4-BE49-F238E27FC236}">
                <a16:creationId xmlns:a16="http://schemas.microsoft.com/office/drawing/2014/main" id="{E7C91ACB-A4AD-7B7F-0166-FCEC3058C94F}"/>
              </a:ext>
            </a:extLst>
          </p:cNvPr>
          <p:cNvSpPr txBox="1"/>
          <p:nvPr/>
        </p:nvSpPr>
        <p:spPr>
          <a:xfrm>
            <a:off x="5733095" y="5012409"/>
            <a:ext cx="5554572" cy="553998"/>
          </a:xfrm>
          <a:prstGeom prst="rect">
            <a:avLst/>
          </a:prstGeom>
          <a:noFill/>
        </p:spPr>
        <p:txBody>
          <a:bodyPr wrap="square" rtlCol="0">
            <a:spAutoFit/>
          </a:bodyPr>
          <a:lstStyle/>
          <a:p>
            <a:r>
              <a:rPr lang="en-US" sz="3000" dirty="0">
                <a:solidFill>
                  <a:schemeClr val="accent4">
                    <a:lumMod val="75000"/>
                  </a:schemeClr>
                </a:solidFill>
                <a:latin typeface="Comic Sans MS" panose="030F0902030302020204" pitchFamily="66" charset="0"/>
              </a:rPr>
              <a:t>y == 25 || y == 26</a:t>
            </a:r>
          </a:p>
        </p:txBody>
      </p:sp>
    </p:spTree>
    <p:extLst>
      <p:ext uri="{BB962C8B-B14F-4D97-AF65-F5344CB8AC3E}">
        <p14:creationId xmlns:p14="http://schemas.microsoft.com/office/powerpoint/2010/main" val="334754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latin typeface="Consolas" panose="020B0609020204030204" pitchFamily="49" charset="0"/>
                <a:cs typeface="Consolas" panose="020B0609020204030204" pitchFamily="49" charset="0"/>
              </a:rPr>
              <a:t>Cell</a:t>
            </a:r>
          </a:p>
          <a:p>
            <a:pPr marL="0" indent="0" algn="ctr">
              <a:buNone/>
            </a:pPr>
            <a:r>
              <a:rPr lang="en-US" sz="4000" dirty="0" err="1">
                <a:latin typeface="Consolas" panose="020B0609020204030204" pitchFamily="49" charset="0"/>
                <a:cs typeface="Consolas" panose="020B0609020204030204" pitchFamily="49" charset="0"/>
              </a:rPr>
              <a:t>RefCell</a:t>
            </a:r>
            <a:endParaRPr lang="en-US" sz="4000" dirty="0">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44</a:t>
            </a:fld>
            <a:endParaRPr lang="en-US" dirty="0"/>
          </a:p>
        </p:txBody>
      </p:sp>
    </p:spTree>
    <p:extLst>
      <p:ext uri="{BB962C8B-B14F-4D97-AF65-F5344CB8AC3E}">
        <p14:creationId xmlns:p14="http://schemas.microsoft.com/office/powerpoint/2010/main" val="230541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latin typeface="Consolas" panose="020B0609020204030204" pitchFamily="49" charset="0"/>
                <a:cs typeface="Consolas" panose="020B0609020204030204" pitchFamily="49" charset="0"/>
              </a:rPr>
              <a:t>Mutex</a:t>
            </a:r>
          </a:p>
          <a:p>
            <a:pPr marL="0" indent="0" algn="ctr">
              <a:buNone/>
            </a:pPr>
            <a:r>
              <a:rPr lang="en-US" sz="4000" dirty="0" err="1">
                <a:latin typeface="Consolas" panose="020B0609020204030204" pitchFamily="49" charset="0"/>
                <a:cs typeface="Consolas" panose="020B0609020204030204" pitchFamily="49" charset="0"/>
              </a:rPr>
              <a:t>RwLock</a:t>
            </a:r>
            <a:endParaRPr lang="en-US" sz="4000" dirty="0">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45</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Tree>
    <p:extLst>
      <p:ext uri="{BB962C8B-B14F-4D97-AF65-F5344CB8AC3E}">
        <p14:creationId xmlns:p14="http://schemas.microsoft.com/office/powerpoint/2010/main" val="2889373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2A-7071-35D2-2752-ECB117DEB718}"/>
              </a:ext>
            </a:extLst>
          </p:cNvPr>
          <p:cNvSpPr>
            <a:spLocks noGrp="1"/>
          </p:cNvSpPr>
          <p:nvPr>
            <p:ph type="title"/>
          </p:nvPr>
        </p:nvSpPr>
        <p:spPr/>
        <p:txBody>
          <a:bodyPr/>
          <a:lstStyle/>
          <a:p>
            <a:r>
              <a:rPr lang="en-US" dirty="0"/>
              <a:t>Interior mutability types</a:t>
            </a:r>
          </a:p>
        </p:txBody>
      </p:sp>
      <p:sp>
        <p:nvSpPr>
          <p:cNvPr id="3" name="Content Placeholder 2">
            <a:extLst>
              <a:ext uri="{FF2B5EF4-FFF2-40B4-BE49-F238E27FC236}">
                <a16:creationId xmlns:a16="http://schemas.microsoft.com/office/drawing/2014/main" id="{2FDA50EA-ADCA-BD92-630E-AD8DA4618E42}"/>
              </a:ext>
            </a:extLst>
          </p:cNvPr>
          <p:cNvSpPr>
            <a:spLocks noGrp="1"/>
          </p:cNvSpPr>
          <p:nvPr>
            <p:ph idx="1"/>
          </p:nvPr>
        </p:nvSpPr>
        <p:spPr/>
        <p:txBody>
          <a:bodyPr>
            <a:normAutofit/>
          </a:bodyPr>
          <a:lstStyle/>
          <a:p>
            <a:pPr marL="0" indent="0" algn="ctr">
              <a:buNone/>
            </a:pPr>
            <a:r>
              <a:rPr lang="en-US" sz="4000" dirty="0">
                <a:solidFill>
                  <a:schemeClr val="accent6">
                    <a:lumMod val="75000"/>
                  </a:schemeClr>
                </a:solidFill>
                <a:latin typeface="Consolas" panose="020B0609020204030204" pitchFamily="49" charset="0"/>
                <a:cs typeface="Consolas" panose="020B0609020204030204" pitchFamily="49" charset="0"/>
              </a:rPr>
              <a:t>Cell</a:t>
            </a:r>
          </a:p>
          <a:p>
            <a:pPr marL="0" indent="0" algn="ctr">
              <a:buNone/>
            </a:pPr>
            <a:r>
              <a:rPr lang="en-US" sz="4000" dirty="0" err="1">
                <a:solidFill>
                  <a:schemeClr val="accent6">
                    <a:lumMod val="75000"/>
                  </a:schemeClr>
                </a:solidFill>
                <a:latin typeface="Consolas" panose="020B0609020204030204" pitchFamily="49" charset="0"/>
                <a:cs typeface="Consolas" panose="020B0609020204030204" pitchFamily="49" charset="0"/>
              </a:rPr>
              <a:t>RefCell</a:t>
            </a:r>
            <a:endParaRPr lang="en-US" sz="4000" dirty="0">
              <a:solidFill>
                <a:schemeClr val="accent6">
                  <a:lumMod val="75000"/>
                </a:schemeClr>
              </a:solidFill>
              <a:latin typeface="Consolas" panose="020B0609020204030204" pitchFamily="49" charset="0"/>
              <a:cs typeface="Consolas" panose="020B0609020204030204" pitchFamily="49" charset="0"/>
            </a:endParaRPr>
          </a:p>
          <a:p>
            <a:pPr marL="0" indent="0" algn="ctr">
              <a:buNone/>
            </a:pPr>
            <a:r>
              <a:rPr lang="en-US" sz="4000" dirty="0">
                <a:solidFill>
                  <a:schemeClr val="accent4">
                    <a:lumMod val="75000"/>
                  </a:schemeClr>
                </a:solidFill>
                <a:latin typeface="Consolas" panose="020B0609020204030204" pitchFamily="49" charset="0"/>
                <a:cs typeface="Consolas" panose="020B0609020204030204" pitchFamily="49" charset="0"/>
              </a:rPr>
              <a:t>Mutex</a:t>
            </a:r>
          </a:p>
          <a:p>
            <a:pPr marL="0" indent="0" algn="ctr">
              <a:buNone/>
            </a:pPr>
            <a:r>
              <a:rPr lang="en-US" sz="4000" dirty="0" err="1">
                <a:solidFill>
                  <a:schemeClr val="accent4">
                    <a:lumMod val="75000"/>
                  </a:schemeClr>
                </a:solidFill>
                <a:latin typeface="Consolas" panose="020B0609020204030204" pitchFamily="49" charset="0"/>
                <a:cs typeface="Consolas" panose="020B0609020204030204" pitchFamily="49" charset="0"/>
              </a:rPr>
              <a:t>RwLock</a:t>
            </a:r>
            <a:endParaRPr lang="en-US" sz="4000" dirty="0">
              <a:solidFill>
                <a:schemeClr val="accent4">
                  <a:lumMod val="7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solidFill>
                <a:schemeClr val="tx2">
                  <a:lumMod val="75000"/>
                  <a:lumOff val="25000"/>
                </a:schemeClr>
              </a:solidFill>
              <a:latin typeface="Consolas" panose="020B0609020204030204" pitchFamily="49" charset="0"/>
              <a:cs typeface="Consolas" panose="020B0609020204030204" pitchFamily="49" charset="0"/>
            </a:endParaRPr>
          </a:p>
          <a:p>
            <a:pPr marL="0" indent="0" algn="ctr">
              <a:buNone/>
            </a:pPr>
            <a:endParaRPr lang="en-US" sz="4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B0FE8E2-1440-16DD-4832-9C23BE4B9F47}"/>
              </a:ext>
            </a:extLst>
          </p:cNvPr>
          <p:cNvSpPr>
            <a:spLocks noGrp="1"/>
          </p:cNvSpPr>
          <p:nvPr>
            <p:ph type="sldNum" sz="quarter" idx="10"/>
          </p:nvPr>
        </p:nvSpPr>
        <p:spPr/>
        <p:txBody>
          <a:bodyPr/>
          <a:lstStyle/>
          <a:p>
            <a:fld id="{6244B543-AA52-EB47-B3A9-0A2A6FE25F7B}" type="slidenum">
              <a:rPr lang="en-US" smtClean="0"/>
              <a:t>46</a:t>
            </a:fld>
            <a:endParaRPr lang="en-US" dirty="0"/>
          </a:p>
        </p:txBody>
      </p:sp>
      <p:sp>
        <p:nvSpPr>
          <p:cNvPr id="5" name="Left Brace 4">
            <a:extLst>
              <a:ext uri="{FF2B5EF4-FFF2-40B4-BE49-F238E27FC236}">
                <a16:creationId xmlns:a16="http://schemas.microsoft.com/office/drawing/2014/main" id="{FA51830A-B76F-74A1-49EA-C44FAFD01953}"/>
              </a:ext>
            </a:extLst>
          </p:cNvPr>
          <p:cNvSpPr/>
          <p:nvPr/>
        </p:nvSpPr>
        <p:spPr>
          <a:xfrm>
            <a:off x="4127500" y="1690689"/>
            <a:ext cx="685800" cy="1573211"/>
          </a:xfrm>
          <a:prstGeom prst="leftBrace">
            <a:avLst/>
          </a:prstGeom>
          <a:ln w="76200">
            <a:solidFill>
              <a:schemeClr val="accent6">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554461-4CFA-F1B7-D9B6-A6ACD29D2807}"/>
              </a:ext>
            </a:extLst>
          </p:cNvPr>
          <p:cNvSpPr txBox="1"/>
          <p:nvPr/>
        </p:nvSpPr>
        <p:spPr>
          <a:xfrm>
            <a:off x="838200" y="2061795"/>
            <a:ext cx="2870200" cy="830997"/>
          </a:xfrm>
          <a:prstGeom prst="rect">
            <a:avLst/>
          </a:prstGeom>
          <a:noFill/>
        </p:spPr>
        <p:txBody>
          <a:bodyPr wrap="square" rtlCol="0">
            <a:spAutoFit/>
          </a:bodyPr>
          <a:lstStyle/>
          <a:p>
            <a:pPr algn="ctr"/>
            <a:r>
              <a:rPr lang="en-US" sz="2400" b="1" dirty="0">
                <a:solidFill>
                  <a:schemeClr val="accent6">
                    <a:lumMod val="50000"/>
                  </a:schemeClr>
                </a:solidFill>
              </a:rPr>
              <a:t>For single-threaded use</a:t>
            </a:r>
          </a:p>
        </p:txBody>
      </p:sp>
      <p:sp>
        <p:nvSpPr>
          <p:cNvPr id="7" name="Left Brace 6">
            <a:extLst>
              <a:ext uri="{FF2B5EF4-FFF2-40B4-BE49-F238E27FC236}">
                <a16:creationId xmlns:a16="http://schemas.microsoft.com/office/drawing/2014/main" id="{366183C2-3463-44D9-548C-627457EC187C}"/>
              </a:ext>
            </a:extLst>
          </p:cNvPr>
          <p:cNvSpPr/>
          <p:nvPr/>
        </p:nvSpPr>
        <p:spPr>
          <a:xfrm rot="10800000">
            <a:off x="7416800" y="3083292"/>
            <a:ext cx="685800" cy="1399808"/>
          </a:xfrm>
          <a:prstGeom prst="leftBrace">
            <a:avLst/>
          </a:prstGeom>
          <a:ln w="76200">
            <a:solidFill>
              <a:schemeClr val="accent4">
                <a:lumMod val="75000"/>
              </a:schemeClr>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1DD8819-299B-55F9-8DF5-A9F013A2CE17}"/>
              </a:ext>
            </a:extLst>
          </p:cNvPr>
          <p:cNvSpPr txBox="1"/>
          <p:nvPr/>
        </p:nvSpPr>
        <p:spPr>
          <a:xfrm>
            <a:off x="8102600" y="3454398"/>
            <a:ext cx="2870200" cy="830997"/>
          </a:xfrm>
          <a:prstGeom prst="rect">
            <a:avLst/>
          </a:prstGeom>
          <a:noFill/>
        </p:spPr>
        <p:txBody>
          <a:bodyPr wrap="square" rtlCol="0">
            <a:spAutoFit/>
          </a:bodyPr>
          <a:lstStyle/>
          <a:p>
            <a:pPr algn="ctr"/>
            <a:r>
              <a:rPr lang="en-US" sz="2400" b="1" dirty="0">
                <a:solidFill>
                  <a:schemeClr val="accent4">
                    <a:lumMod val="75000"/>
                  </a:schemeClr>
                </a:solidFill>
              </a:rPr>
              <a:t>Thread-safe; for multi-threaded use</a:t>
            </a:r>
          </a:p>
        </p:txBody>
      </p:sp>
      <p:sp>
        <p:nvSpPr>
          <p:cNvPr id="9" name="Rounded Rectangle 8">
            <a:extLst>
              <a:ext uri="{FF2B5EF4-FFF2-40B4-BE49-F238E27FC236}">
                <a16:creationId xmlns:a16="http://schemas.microsoft.com/office/drawing/2014/main" id="{67DB1F9B-2E93-8F9B-D3AC-75989AD6E8D4}"/>
              </a:ext>
            </a:extLst>
          </p:cNvPr>
          <p:cNvSpPr/>
          <p:nvPr/>
        </p:nvSpPr>
        <p:spPr>
          <a:xfrm>
            <a:off x="563685" y="4483100"/>
            <a:ext cx="4249615" cy="2238376"/>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There’s a spectrum of trade-offs in terms of overhead / flexibility</a:t>
            </a:r>
          </a:p>
        </p:txBody>
      </p:sp>
    </p:spTree>
    <p:extLst>
      <p:ext uri="{BB962C8B-B14F-4D97-AF65-F5344CB8AC3E}">
        <p14:creationId xmlns:p14="http://schemas.microsoft.com/office/powerpoint/2010/main" val="21675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D74-7282-F358-95A2-20BCAE899EAD}"/>
              </a:ext>
            </a:extLst>
          </p:cNvPr>
          <p:cNvSpPr>
            <a:spLocks noGrp="1"/>
          </p:cNvSpPr>
          <p:nvPr>
            <p:ph type="title"/>
          </p:nvPr>
        </p:nvSpPr>
        <p:spPr>
          <a:xfrm>
            <a:off x="2355574" y="2717411"/>
            <a:ext cx="9836426" cy="1325563"/>
          </a:xfrm>
        </p:spPr>
        <p:txBody>
          <a:bodyPr>
            <a:noAutofit/>
          </a:bodyPr>
          <a:lstStyle/>
          <a:p>
            <a:r>
              <a:rPr lang="en-US" sz="9600" dirty="0"/>
              <a:t>[</a:t>
            </a:r>
            <a:r>
              <a:rPr lang="en-US" sz="9600" dirty="0" err="1"/>
              <a:t>RwLock</a:t>
            </a:r>
            <a:r>
              <a:rPr lang="en-US" sz="9600" dirty="0"/>
              <a:t> demo]</a:t>
            </a:r>
          </a:p>
        </p:txBody>
      </p:sp>
      <p:sp>
        <p:nvSpPr>
          <p:cNvPr id="4" name="Slide Number Placeholder 3">
            <a:extLst>
              <a:ext uri="{FF2B5EF4-FFF2-40B4-BE49-F238E27FC236}">
                <a16:creationId xmlns:a16="http://schemas.microsoft.com/office/drawing/2014/main" id="{3DFE2F89-EE13-F9DE-A2BE-34438928E96D}"/>
              </a:ext>
            </a:extLst>
          </p:cNvPr>
          <p:cNvSpPr>
            <a:spLocks noGrp="1"/>
          </p:cNvSpPr>
          <p:nvPr>
            <p:ph type="sldNum" sz="quarter" idx="10"/>
          </p:nvPr>
        </p:nvSpPr>
        <p:spPr/>
        <p:txBody>
          <a:bodyPr/>
          <a:lstStyle/>
          <a:p>
            <a:fld id="{6244B543-AA52-EB47-B3A9-0A2A6FE25F7B}" type="slidenum">
              <a:rPr lang="en-US" smtClean="0"/>
              <a:t>47</a:t>
            </a:fld>
            <a:endParaRPr lang="en-US" dirty="0"/>
          </a:p>
        </p:txBody>
      </p:sp>
    </p:spTree>
    <p:extLst>
      <p:ext uri="{BB962C8B-B14F-4D97-AF65-F5344CB8AC3E}">
        <p14:creationId xmlns:p14="http://schemas.microsoft.com/office/powerpoint/2010/main" val="4265035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48</a:t>
            </a:fld>
            <a:endParaRPr lang="en-US" dirty="0"/>
          </a:p>
        </p:txBody>
      </p:sp>
      <p:grpSp>
        <p:nvGrpSpPr>
          <p:cNvPr id="11" name="Group 10">
            <a:extLst>
              <a:ext uri="{FF2B5EF4-FFF2-40B4-BE49-F238E27FC236}">
                <a16:creationId xmlns:a16="http://schemas.microsoft.com/office/drawing/2014/main" id="{3B44F41E-E08A-B022-6A5B-749B7FC1448D}"/>
              </a:ext>
            </a:extLst>
          </p:cNvPr>
          <p:cNvGrpSpPr/>
          <p:nvPr/>
        </p:nvGrpSpPr>
        <p:grpSpPr>
          <a:xfrm>
            <a:off x="2229853" y="3298165"/>
            <a:ext cx="8983579" cy="753980"/>
            <a:chOff x="2229853" y="3545305"/>
            <a:chExt cx="8983579" cy="753980"/>
          </a:xfrm>
        </p:grpSpPr>
        <p:sp>
          <p:nvSpPr>
            <p:cNvPr id="7" name="Rectangle 6">
              <a:extLst>
                <a:ext uri="{FF2B5EF4-FFF2-40B4-BE49-F238E27FC236}">
                  <a16:creationId xmlns:a16="http://schemas.microsoft.com/office/drawing/2014/main" id="{A66AD8BD-09C7-4575-F5FE-316A40C2CA02}"/>
                </a:ext>
              </a:extLst>
            </p:cNvPr>
            <p:cNvSpPr/>
            <p:nvPr/>
          </p:nvSpPr>
          <p:spPr>
            <a:xfrm>
              <a:off x="2229853" y="3545305"/>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68968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grpSp>
      <p:grpSp>
        <p:nvGrpSpPr>
          <p:cNvPr id="12" name="Group 11">
            <a:extLst>
              <a:ext uri="{FF2B5EF4-FFF2-40B4-BE49-F238E27FC236}">
                <a16:creationId xmlns:a16="http://schemas.microsoft.com/office/drawing/2014/main" id="{B23E2B86-50FF-374E-89BE-2D5F29E159C3}"/>
              </a:ext>
            </a:extLst>
          </p:cNvPr>
          <p:cNvGrpSpPr/>
          <p:nvPr/>
        </p:nvGrpSpPr>
        <p:grpSpPr>
          <a:xfrm>
            <a:off x="2574758" y="4846228"/>
            <a:ext cx="9047747" cy="1083595"/>
            <a:chOff x="2574758" y="5093368"/>
            <a:chExt cx="9047747" cy="1083595"/>
          </a:xfrm>
        </p:grpSpPr>
        <p:sp>
          <p:nvSpPr>
            <p:cNvPr id="8" name="Rectangle 7">
              <a:extLst>
                <a:ext uri="{FF2B5EF4-FFF2-40B4-BE49-F238E27FC236}">
                  <a16:creationId xmlns:a16="http://schemas.microsoft.com/office/drawing/2014/main" id="{752B3F8C-22FD-3B5D-3902-AB08230AB741}"/>
                </a:ext>
              </a:extLst>
            </p:cNvPr>
            <p:cNvSpPr/>
            <p:nvPr/>
          </p:nvSpPr>
          <p:spPr>
            <a:xfrm>
              <a:off x="2574758" y="5093368"/>
              <a:ext cx="4010526" cy="288758"/>
            </a:xfrm>
            <a:prstGeom prst="rect">
              <a:avLst/>
            </a:prstGeom>
            <a:solidFill>
              <a:schemeClr val="accent5">
                <a:lumMod val="20000"/>
                <a:lumOff val="8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36633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grpSp>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(&amp;</a:t>
            </a:r>
            <a:r>
              <a:rPr lang="en-US" sz="2000" b="0" i="0" dirty="0">
                <a:solidFill>
                  <a:srgbClr val="9D00EC"/>
                </a:solidFill>
                <a:effectLs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9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C485DB-6EE3-0B7F-5BF7-A29E293EAAD5}"/>
              </a:ext>
            </a:extLst>
          </p:cNvPr>
          <p:cNvSpPr txBox="1"/>
          <p:nvPr/>
        </p:nvSpPr>
        <p:spPr>
          <a:xfrm>
            <a:off x="1483895" y="2319352"/>
            <a:ext cx="10515600" cy="3477875"/>
          </a:xfrm>
          <a:prstGeom prst="rect">
            <a:avLst/>
          </a:prstGeom>
          <a:noFill/>
        </p:spPr>
        <p:txBody>
          <a:bodyPr wrap="square">
            <a:spAutoFit/>
          </a:bodyPr>
          <a:lstStyle/>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spec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30F2"/>
                </a:solidFill>
                <a:effectLst/>
                <a:latin typeface="Consolas" panose="020B0609020204030204" pitchFamily="49" charset="0"/>
                <a:cs typeface="Consolas" panose="020B0609020204030204" pitchFamily="49" charset="0"/>
              </a:rPr>
              <a:t>expensive_function</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b="0" i="0" dirty="0">
                <a:solidFill>
                  <a:srgbClr val="000000"/>
                </a:solidFill>
                <a:effectLst/>
                <a:latin typeface="Consolas" panose="020B0609020204030204" pitchFamily="49" charset="0"/>
                <a:cs typeface="Consolas" panose="020B0609020204030204" pitchFamily="49" charset="0"/>
              </a:rPr>
              <a:t>{ ... }</a:t>
            </a:r>
          </a:p>
          <a:p>
            <a:endParaRPr lang="en-US" sz="2000" dirty="0">
              <a:solidFill>
                <a:srgbClr val="000000"/>
              </a:solidFill>
              <a:latin typeface="Consolas" panose="020B0609020204030204" pitchFamily="49" charset="0"/>
              <a:cs typeface="Consolas" panose="020B0609020204030204" pitchFamily="49" charset="0"/>
            </a:endParaRPr>
          </a:p>
          <a:p>
            <a:r>
              <a:rPr lang="en-US" sz="2000" b="0" i="0" dirty="0" err="1">
                <a:solidFill>
                  <a:srgbClr val="9D00EC"/>
                </a:solidFill>
                <a:effectLst/>
                <a:latin typeface="Consolas" panose="020B0609020204030204" pitchFamily="49" charset="0"/>
                <a:cs typeface="Consolas" panose="020B0609020204030204" pitchFamily="49" charset="0"/>
              </a:rPr>
              <a:t>impl</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Memoizer</a:t>
            </a:r>
            <a:r>
              <a:rPr lang="en-US" sz="2000" b="0" i="0" dirty="0">
                <a:solidFill>
                  <a:srgbClr val="000000"/>
                </a:solidFill>
                <a:effectLst/>
                <a:latin typeface="Consolas" panose="020B0609020204030204" pitchFamily="49" charset="0"/>
                <a:cs typeface="Consolas" panose="020B0609020204030204" pitchFamily="49" charset="0"/>
              </a:rPr>
              <a:t> {</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9D00EC"/>
                </a:solidFill>
                <a:effectLst/>
                <a:latin typeface="Consolas" panose="020B0609020204030204" pitchFamily="49" charset="0"/>
                <a:cs typeface="Consolas" panose="020B0609020204030204" pitchFamily="49" charset="0"/>
              </a:rPr>
              <a:t>pub</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9D00EC"/>
                </a:solidFill>
                <a:effectLst/>
                <a:latin typeface="Consolas" panose="020B0609020204030204" pitchFamily="49" charset="0"/>
                <a:cs typeface="Consolas" panose="020B0609020204030204" pitchFamily="49" charset="0"/>
              </a:rPr>
              <a:t>fn</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a:solidFill>
                  <a:srgbClr val="0030F2"/>
                </a:solidFill>
                <a:effectLst/>
                <a:latin typeface="Consolas" panose="020B0609020204030204" pitchFamily="49" charset="0"/>
                <a:cs typeface="Consolas" panose="020B0609020204030204" pitchFamily="49" charset="0"/>
              </a:rPr>
              <a:t>get</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a:solidFill>
                  <a:srgbClr val="000000"/>
                </a:solidFill>
                <a:effectLst/>
                <a:highlight>
                  <a:srgbClr val="00FFFF"/>
                </a:highlight>
                <a:latin typeface="Consolas" panose="020B0609020204030204" pitchFamily="49" charset="0"/>
                <a:cs typeface="Consolas" panose="020B0609020204030204" pitchFamily="49" charset="0"/>
              </a:rPr>
              <a:t>&amp;</a:t>
            </a:r>
            <a:r>
              <a:rPr lang="en-US" sz="2000" b="0" i="0" dirty="0">
                <a:solidFill>
                  <a:srgbClr val="9D00EC"/>
                </a:solidFill>
                <a:effectLst/>
                <a:highlight>
                  <a:srgbClr val="00FFFF"/>
                </a:highlight>
                <a:latin typeface="Consolas" panose="020B0609020204030204" pitchFamily="49" charset="0"/>
                <a:cs typeface="Consolas" panose="020B0609020204030204" pitchFamily="49" charset="0"/>
              </a:rPr>
              <a:t>self</a:t>
            </a:r>
            <a:r>
              <a:rPr lang="en-US" sz="2000" b="0" i="0" dirty="0">
                <a:solidFill>
                  <a:srgbClr val="000000"/>
                </a:solidFill>
                <a:effectLst/>
                <a:latin typeface="Consolas" panose="020B0609020204030204" pitchFamily="49" charset="0"/>
                <a:cs typeface="Consolas" panose="020B0609020204030204" pitchFamily="49" charset="0"/>
              </a:rPr>
              <a:t>, </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&amp;</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 -&gt; (output: Output)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2000" b="0" i="0" dirty="0">
                <a:solidFill>
                  <a:srgbClr val="000000"/>
                </a:solidFill>
                <a:effectLst/>
                <a:latin typeface="Consolas" panose="020B0609020204030204" pitchFamily="49" charset="0"/>
                <a:cs typeface="Consolas" panose="020B0609020204030204" pitchFamily="49" charset="0"/>
              </a:rPr>
              <a:t> output == </a:t>
            </a:r>
            <a:r>
              <a:rPr lang="en-US" sz="2000" b="0" i="0" dirty="0" err="1">
                <a:solidFill>
                  <a:srgbClr val="000000"/>
                </a:solidFill>
                <a:effectLst/>
                <a:latin typeface="Consolas" panose="020B0609020204030204" pitchFamily="49" charset="0"/>
                <a:cs typeface="Consolas" panose="020B0609020204030204" pitchFamily="49" charset="0"/>
              </a:rPr>
              <a:t>func</a:t>
            </a:r>
            <a:r>
              <a:rPr lang="en-US" sz="2000" b="0" i="0" dirty="0">
                <a:solidFill>
                  <a:srgbClr val="000000"/>
                </a:solidFill>
                <a:effectLst/>
                <a:latin typeface="Consolas" panose="020B0609020204030204" pitchFamily="49" charset="0"/>
                <a:cs typeface="Consolas" panose="020B0609020204030204" pitchFamily="49" charset="0"/>
              </a:rPr>
              <a:t>(</a:t>
            </a:r>
            <a:r>
              <a:rPr lang="en-US" sz="2000" b="0" i="0" dirty="0" err="1">
                <a:solidFill>
                  <a:srgbClr val="000000"/>
                </a:solidFill>
                <a:effectLst/>
                <a:latin typeface="Consolas" panose="020B0609020204030204" pitchFamily="49" charset="0"/>
                <a:cs typeface="Consolas" panose="020B0609020204030204" pitchFamily="49" charset="0"/>
              </a:rPr>
              <a:t>args</a:t>
            </a:r>
            <a:r>
              <a:rPr lang="en-US" sz="2000" b="0" i="0" dirty="0">
                <a:solidFill>
                  <a:srgbClr val="000000"/>
                </a:solidFill>
                <a:effectLst/>
                <a:latin typeface="Consolas" panose="020B0609020204030204" pitchFamily="49" charset="0"/>
                <a:cs typeface="Consolas" panose="020B0609020204030204" pitchFamily="49" charset="0"/>
              </a:rPr>
              <a:t>)</a:t>
            </a:r>
          </a:p>
          <a:p>
            <a:r>
              <a:rPr lang="en-US" sz="2000" dirty="0">
                <a:solidFill>
                  <a:srgbClr val="000000"/>
                </a:solidFill>
                <a:latin typeface="Consolas" panose="020B0609020204030204" pitchFamily="49" charset="0"/>
                <a:cs typeface="Consolas" panose="020B0609020204030204" pitchFamily="49" charset="0"/>
              </a:rPr>
              <a:t>    </a:t>
            </a:r>
            <a:r>
              <a:rPr lang="en-US" sz="2000" b="0" i="0" dirty="0">
                <a:solidFill>
                  <a:srgbClr val="000000"/>
                </a:solidFill>
                <a:effectLst/>
                <a:latin typeface="Consolas" panose="020B0609020204030204" pitchFamily="49" charset="0"/>
                <a:cs typeface="Consolas" panose="020B0609020204030204" pitchFamily="49" charset="0"/>
              </a:rPr>
              <a:t>{ ... }</a:t>
            </a:r>
          </a:p>
          <a:p>
            <a:r>
              <a:rPr lang="en-US" sz="2000" b="0" i="0" dirty="0">
                <a:solidFill>
                  <a:srgbClr val="000000"/>
                </a:solidFill>
                <a:effectLst/>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1E9FE90-4240-4DA6-5B08-F0B3D089A58D}"/>
              </a:ext>
            </a:extLst>
          </p:cNvPr>
          <p:cNvSpPr>
            <a:spLocks noGrp="1"/>
          </p:cNvSpPr>
          <p:nvPr>
            <p:ph type="title"/>
          </p:nvPr>
        </p:nvSpPr>
        <p:spPr/>
        <p:txBody>
          <a:bodyPr/>
          <a:lstStyle/>
          <a:p>
            <a:r>
              <a:rPr lang="en-US" dirty="0"/>
              <a:t>An encapsulating specification</a:t>
            </a:r>
          </a:p>
        </p:txBody>
      </p:sp>
      <p:sp>
        <p:nvSpPr>
          <p:cNvPr id="4" name="Slide Number Placeholder 3">
            <a:extLst>
              <a:ext uri="{FF2B5EF4-FFF2-40B4-BE49-F238E27FC236}">
                <a16:creationId xmlns:a16="http://schemas.microsoft.com/office/drawing/2014/main" id="{96DCEE3D-D6C4-0CAC-6249-8438246DD0C7}"/>
              </a:ext>
            </a:extLst>
          </p:cNvPr>
          <p:cNvSpPr>
            <a:spLocks noGrp="1"/>
          </p:cNvSpPr>
          <p:nvPr>
            <p:ph type="sldNum" sz="quarter" idx="10"/>
          </p:nvPr>
        </p:nvSpPr>
        <p:spPr/>
        <p:txBody>
          <a:bodyPr/>
          <a:lstStyle/>
          <a:p>
            <a:fld id="{6244B543-AA52-EB47-B3A9-0A2A6FE25F7B}" type="slidenum">
              <a:rPr lang="en-US" smtClean="0"/>
              <a:t>49</a:t>
            </a:fld>
            <a:endParaRPr lang="en-US" dirty="0"/>
          </a:p>
        </p:txBody>
      </p:sp>
      <p:sp>
        <p:nvSpPr>
          <p:cNvPr id="9" name="Rounded Rectangular Callout 8">
            <a:extLst>
              <a:ext uri="{FF2B5EF4-FFF2-40B4-BE49-F238E27FC236}">
                <a16:creationId xmlns:a16="http://schemas.microsoft.com/office/drawing/2014/main" id="{12FABF97-1145-874D-47D3-7616185CBE07}"/>
              </a:ext>
            </a:extLst>
          </p:cNvPr>
          <p:cNvSpPr/>
          <p:nvPr/>
        </p:nvSpPr>
        <p:spPr>
          <a:xfrm>
            <a:off x="7202906" y="3442545"/>
            <a:ext cx="4010526" cy="609600"/>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 must be deterministic</a:t>
            </a:r>
          </a:p>
        </p:txBody>
      </p:sp>
      <p:sp>
        <p:nvSpPr>
          <p:cNvPr id="10" name="Rounded Rectangular Callout 9">
            <a:extLst>
              <a:ext uri="{FF2B5EF4-FFF2-40B4-BE49-F238E27FC236}">
                <a16:creationId xmlns:a16="http://schemas.microsoft.com/office/drawing/2014/main" id="{89AC2F72-C97B-DEF3-0664-AC7F75812A39}"/>
              </a:ext>
            </a:extLst>
          </p:cNvPr>
          <p:cNvSpPr/>
          <p:nvPr/>
        </p:nvSpPr>
        <p:spPr>
          <a:xfrm>
            <a:off x="7611979" y="5119191"/>
            <a:ext cx="4010526" cy="810632"/>
          </a:xfrm>
          <a:prstGeom prst="wedgeRoundRectCallout">
            <a:avLst>
              <a:gd name="adj1" fmla="val -69265"/>
              <a:gd name="adj2" fmla="val -52186"/>
              <a:gd name="adj3" fmla="val 16667"/>
            </a:avLst>
          </a:prstGeom>
          <a:solidFill>
            <a:schemeClr val="accent5">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Memoizer</a:t>
            </a:r>
            <a:r>
              <a:rPr lang="en-US" dirty="0"/>
              <a:t> is deterministic and computes the same function</a:t>
            </a:r>
          </a:p>
        </p:txBody>
      </p:sp>
      <p:sp>
        <p:nvSpPr>
          <p:cNvPr id="13" name="Rounded Rectangle 12">
            <a:extLst>
              <a:ext uri="{FF2B5EF4-FFF2-40B4-BE49-F238E27FC236}">
                <a16:creationId xmlns:a16="http://schemas.microsoft.com/office/drawing/2014/main" id="{2D71FEC4-337A-235A-031C-C9197B984BBC}"/>
              </a:ext>
            </a:extLst>
          </p:cNvPr>
          <p:cNvSpPr/>
          <p:nvPr/>
        </p:nvSpPr>
        <p:spPr>
          <a:xfrm>
            <a:off x="2053389" y="5797227"/>
            <a:ext cx="4523874" cy="740867"/>
          </a:xfrm>
          <a:prstGeom prst="roundRect">
            <a:avLst/>
          </a:prstGeom>
          <a:solidFill>
            <a:srgbClr val="ADF4EE"/>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dirty="0"/>
              <a:t>Observe again how the mutation is encapsulated</a:t>
            </a:r>
          </a:p>
        </p:txBody>
      </p:sp>
    </p:spTree>
    <p:extLst>
      <p:ext uri="{BB962C8B-B14F-4D97-AF65-F5344CB8AC3E}">
        <p14:creationId xmlns:p14="http://schemas.microsoft.com/office/powerpoint/2010/main" val="408032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DAE-4F37-83BB-EAF7-BA7548324FE9}"/>
              </a:ext>
            </a:extLst>
          </p:cNvPr>
          <p:cNvSpPr>
            <a:spLocks noGrp="1"/>
          </p:cNvSpPr>
          <p:nvPr>
            <p:ph type="title"/>
          </p:nvPr>
        </p:nvSpPr>
        <p:spPr/>
        <p:txBody>
          <a:bodyPr/>
          <a:lstStyle/>
          <a:p>
            <a:r>
              <a:rPr lang="en-US" dirty="0"/>
              <a:t>The road less travelled</a:t>
            </a:r>
          </a:p>
        </p:txBody>
      </p:sp>
      <p:sp>
        <p:nvSpPr>
          <p:cNvPr id="4" name="Slide Number Placeholder 3">
            <a:extLst>
              <a:ext uri="{FF2B5EF4-FFF2-40B4-BE49-F238E27FC236}">
                <a16:creationId xmlns:a16="http://schemas.microsoft.com/office/drawing/2014/main" id="{F5EC2341-CEB9-B7E8-6AF3-3750840DBABB}"/>
              </a:ext>
            </a:extLst>
          </p:cNvPr>
          <p:cNvSpPr>
            <a:spLocks noGrp="1"/>
          </p:cNvSpPr>
          <p:nvPr>
            <p:ph type="sldNum" sz="quarter" idx="10"/>
          </p:nvPr>
        </p:nvSpPr>
        <p:spPr/>
        <p:txBody>
          <a:bodyPr/>
          <a:lstStyle/>
          <a:p>
            <a:fld id="{6244B543-AA52-EB47-B3A9-0A2A6FE25F7B}" type="slidenum">
              <a:rPr lang="en-US" smtClean="0"/>
              <a:t>5</a:t>
            </a:fld>
            <a:endParaRPr lang="en-US" dirty="0"/>
          </a:p>
        </p:txBody>
      </p:sp>
      <p:sp>
        <p:nvSpPr>
          <p:cNvPr id="20" name="TextBox 19">
            <a:extLst>
              <a:ext uri="{FF2B5EF4-FFF2-40B4-BE49-F238E27FC236}">
                <a16:creationId xmlns:a16="http://schemas.microsoft.com/office/drawing/2014/main" id="{399B96AF-5C5E-1C14-B9B5-810A5F87EAF1}"/>
              </a:ext>
            </a:extLst>
          </p:cNvPr>
          <p:cNvSpPr txBox="1"/>
          <p:nvPr/>
        </p:nvSpPr>
        <p:spPr>
          <a:xfrm>
            <a:off x="5217460" y="1972610"/>
            <a:ext cx="2543175" cy="523220"/>
          </a:xfrm>
          <a:prstGeom prst="rect">
            <a:avLst/>
          </a:prstGeom>
          <a:noFill/>
        </p:spPr>
        <p:txBody>
          <a:bodyPr wrap="square" rtlCol="0">
            <a:spAutoFit/>
          </a:bodyPr>
          <a:lstStyle/>
          <a:p>
            <a:r>
              <a:rPr lang="en-US" sz="2800" b="1" dirty="0">
                <a:solidFill>
                  <a:schemeClr val="accent5">
                    <a:lumMod val="60000"/>
                    <a:lumOff val="40000"/>
                  </a:schemeClr>
                </a:solidFill>
              </a:rPr>
              <a:t>Head       Tail</a:t>
            </a:r>
          </a:p>
        </p:txBody>
      </p:sp>
      <p:grpSp>
        <p:nvGrpSpPr>
          <p:cNvPr id="24" name="Group 23">
            <a:extLst>
              <a:ext uri="{FF2B5EF4-FFF2-40B4-BE49-F238E27FC236}">
                <a16:creationId xmlns:a16="http://schemas.microsoft.com/office/drawing/2014/main" id="{40EA8142-C9F2-B078-45E2-151BF7272B85}"/>
              </a:ext>
            </a:extLst>
          </p:cNvPr>
          <p:cNvGrpSpPr/>
          <p:nvPr/>
        </p:nvGrpSpPr>
        <p:grpSpPr>
          <a:xfrm rot="19991228">
            <a:off x="1843722" y="1773170"/>
            <a:ext cx="8039602" cy="4637953"/>
            <a:chOff x="2847106" y="1854922"/>
            <a:chExt cx="8039602" cy="4637953"/>
          </a:xfrm>
        </p:grpSpPr>
        <p:sp>
          <p:nvSpPr>
            <p:cNvPr id="6" name="Oval 5">
              <a:extLst>
                <a:ext uri="{FF2B5EF4-FFF2-40B4-BE49-F238E27FC236}">
                  <a16:creationId xmlns:a16="http://schemas.microsoft.com/office/drawing/2014/main" id="{84143422-2BD5-B137-8A6F-8BC2D5BA605C}"/>
                </a:ext>
              </a:extLst>
            </p:cNvPr>
            <p:cNvSpPr/>
            <p:nvPr/>
          </p:nvSpPr>
          <p:spPr>
            <a:xfrm>
              <a:off x="2847106" y="2517678"/>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33274E6F-A312-11BF-FCEF-D043B4121F36}"/>
                </a:ext>
              </a:extLst>
            </p:cNvPr>
            <p:cNvCxnSpPr>
              <a:cxnSpLocks/>
            </p:cNvCxnSpPr>
            <p:nvPr/>
          </p:nvCxnSpPr>
          <p:spPr>
            <a:xfrm>
              <a:off x="3782250" y="286057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D6621B-35E7-B960-6CB5-20BE7DC7F4C7}"/>
                </a:ext>
              </a:extLst>
            </p:cNvPr>
            <p:cNvCxnSpPr>
              <a:cxnSpLocks/>
            </p:cNvCxnSpPr>
            <p:nvPr/>
          </p:nvCxnSpPr>
          <p:spPr>
            <a:xfrm flipH="1" flipV="1">
              <a:off x="3532906" y="320347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190E474-6C5C-F909-2CD1-5CB80A77D3B2}"/>
                </a:ext>
              </a:extLst>
            </p:cNvPr>
            <p:cNvSpPr/>
            <p:nvPr/>
          </p:nvSpPr>
          <p:spPr>
            <a:xfrm>
              <a:off x="4667245" y="330934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6ABB3CE9-183D-5DA3-0489-90450EB8A198}"/>
                </a:ext>
              </a:extLst>
            </p:cNvPr>
            <p:cNvCxnSpPr>
              <a:cxnSpLocks/>
            </p:cNvCxnSpPr>
            <p:nvPr/>
          </p:nvCxnSpPr>
          <p:spPr>
            <a:xfrm>
              <a:off x="5611051" y="37035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93CB4A-1FF7-66B5-42CF-659476BB5AE7}"/>
                </a:ext>
              </a:extLst>
            </p:cNvPr>
            <p:cNvCxnSpPr>
              <a:cxnSpLocks/>
            </p:cNvCxnSpPr>
            <p:nvPr/>
          </p:nvCxnSpPr>
          <p:spPr>
            <a:xfrm flipH="1" flipV="1">
              <a:off x="5361707" y="40464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C66A0CD-155D-46BA-E92F-4F57404FA675}"/>
                </a:ext>
              </a:extLst>
            </p:cNvPr>
            <p:cNvSpPr/>
            <p:nvPr/>
          </p:nvSpPr>
          <p:spPr>
            <a:xfrm>
              <a:off x="6496046" y="415230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C764CB3-4F6F-9EAF-CF6D-1BF4EFA7664B}"/>
                </a:ext>
              </a:extLst>
            </p:cNvPr>
            <p:cNvCxnSpPr>
              <a:cxnSpLocks/>
            </p:cNvCxnSpPr>
            <p:nvPr/>
          </p:nvCxnSpPr>
          <p:spPr>
            <a:xfrm>
              <a:off x="7459766" y="4538069"/>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498CDB-C163-6196-C819-5023E4277D6F}"/>
                </a:ext>
              </a:extLst>
            </p:cNvPr>
            <p:cNvCxnSpPr>
              <a:cxnSpLocks/>
            </p:cNvCxnSpPr>
            <p:nvPr/>
          </p:nvCxnSpPr>
          <p:spPr>
            <a:xfrm flipH="1" flipV="1">
              <a:off x="7210422" y="4880969"/>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F762208-EA7D-6427-3E3D-A0935FF5BE48}"/>
                </a:ext>
              </a:extLst>
            </p:cNvPr>
            <p:cNvSpPr/>
            <p:nvPr/>
          </p:nvSpPr>
          <p:spPr>
            <a:xfrm>
              <a:off x="8344761" y="4986836"/>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22BED562-E436-9822-B441-3BB53820E761}"/>
                </a:ext>
              </a:extLst>
            </p:cNvPr>
            <p:cNvCxnSpPr>
              <a:cxnSpLocks/>
            </p:cNvCxnSpPr>
            <p:nvPr/>
          </p:nvCxnSpPr>
          <p:spPr>
            <a:xfrm>
              <a:off x="9279905" y="535830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C5E556-7638-C9AF-2F9E-5FF32553A167}"/>
                </a:ext>
              </a:extLst>
            </p:cNvPr>
            <p:cNvCxnSpPr>
              <a:cxnSpLocks/>
            </p:cNvCxnSpPr>
            <p:nvPr/>
          </p:nvCxnSpPr>
          <p:spPr>
            <a:xfrm flipH="1" flipV="1">
              <a:off x="9030561" y="570120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2D65D42-17B6-8148-FCFF-0E8013C281DC}"/>
                </a:ext>
              </a:extLst>
            </p:cNvPr>
            <p:cNvSpPr/>
            <p:nvPr/>
          </p:nvSpPr>
          <p:spPr>
            <a:xfrm>
              <a:off x="10164900" y="5807075"/>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7A635A4-B420-46AF-84C9-128E3DE26C78}"/>
                </a:ext>
              </a:extLst>
            </p:cNvPr>
            <p:cNvCxnSpPr>
              <a:cxnSpLocks/>
            </p:cNvCxnSpPr>
            <p:nvPr/>
          </p:nvCxnSpPr>
          <p:spPr>
            <a:xfrm rot="1608772" flipH="1">
              <a:off x="4242951" y="1854922"/>
              <a:ext cx="2378279" cy="1332748"/>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FE748D-0A32-A021-69B3-548E12161379}"/>
                </a:ext>
              </a:extLst>
            </p:cNvPr>
            <p:cNvCxnSpPr>
              <a:cxnSpLocks/>
            </p:cNvCxnSpPr>
            <p:nvPr/>
          </p:nvCxnSpPr>
          <p:spPr>
            <a:xfrm rot="1608772">
              <a:off x="8628971" y="4023551"/>
              <a:ext cx="2257737" cy="1039172"/>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5661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7C75-43EF-B643-EB51-6208630718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BB69B6A-414E-5E22-0F89-4F81103E0F9D}"/>
              </a:ext>
            </a:extLst>
          </p:cNvPr>
          <p:cNvSpPr>
            <a:spLocks noGrp="1"/>
          </p:cNvSpPr>
          <p:nvPr>
            <p:ph idx="1"/>
          </p:nvPr>
        </p:nvSpPr>
        <p:spPr/>
        <p:txBody>
          <a:bodyPr/>
          <a:lstStyle/>
          <a:p>
            <a:r>
              <a:rPr lang="en-US" b="1" dirty="0"/>
              <a:t>Interior mutability</a:t>
            </a:r>
            <a:r>
              <a:rPr lang="en-US" dirty="0"/>
              <a:t> carves an exception to the usual “sharing XOR mutability” dichotomy of Rust, which </a:t>
            </a:r>
            <a:r>
              <a:rPr lang="en-US" dirty="0" err="1"/>
              <a:t>Verus</a:t>
            </a:r>
            <a:r>
              <a:rPr lang="en-US" dirty="0"/>
              <a:t> relies on</a:t>
            </a:r>
          </a:p>
          <a:p>
            <a:r>
              <a:rPr lang="en-US" dirty="0"/>
              <a:t>Thus, interior mutability adds complexity, but that complexity can be </a:t>
            </a:r>
            <a:r>
              <a:rPr lang="en-US" b="1" dirty="0"/>
              <a:t>encapsulated</a:t>
            </a:r>
          </a:p>
          <a:p>
            <a:r>
              <a:rPr lang="en-US" dirty="0"/>
              <a:t>To do this, we can use lock invariants / cell invariants</a:t>
            </a:r>
          </a:p>
        </p:txBody>
      </p:sp>
      <p:sp>
        <p:nvSpPr>
          <p:cNvPr id="4" name="Slide Number Placeholder 3">
            <a:extLst>
              <a:ext uri="{FF2B5EF4-FFF2-40B4-BE49-F238E27FC236}">
                <a16:creationId xmlns:a16="http://schemas.microsoft.com/office/drawing/2014/main" id="{375E1B84-7C2A-3C7E-0FB1-ECD2D9DE687B}"/>
              </a:ext>
            </a:extLst>
          </p:cNvPr>
          <p:cNvSpPr>
            <a:spLocks noGrp="1"/>
          </p:cNvSpPr>
          <p:nvPr>
            <p:ph type="sldNum" sz="quarter" idx="10"/>
          </p:nvPr>
        </p:nvSpPr>
        <p:spPr/>
        <p:txBody>
          <a:bodyPr/>
          <a:lstStyle/>
          <a:p>
            <a:fld id="{6244B543-AA52-EB47-B3A9-0A2A6FE25F7B}" type="slidenum">
              <a:rPr lang="en-US" smtClean="0"/>
              <a:t>50</a:t>
            </a:fld>
            <a:endParaRPr lang="en-US" dirty="0"/>
          </a:p>
        </p:txBody>
      </p:sp>
      <p:pic>
        <p:nvPicPr>
          <p:cNvPr id="5" name="Picture 4" descr="A bowl with a black outline&#10;&#10;Description automatically generated">
            <a:extLst>
              <a:ext uri="{FF2B5EF4-FFF2-40B4-BE49-F238E27FC236}">
                <a16:creationId xmlns:a16="http://schemas.microsoft.com/office/drawing/2014/main" id="{6BE9AFAD-DEA5-399A-52D7-D6F1EC8648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2935" l="9701" r="92724">
                        <a14:foregroundMark x1="89925" y1="37772" x2="89925" y2="37772"/>
                        <a14:foregroundMark x1="49440" y1="92935" x2="49440" y2="92935"/>
                        <a14:foregroundMark x1="92724" y1="38859" x2="92724" y2="38859"/>
                        <a14:backgroundMark x1="48694" y1="93750" x2="48694" y2="93750"/>
                        <a14:backgroundMark x1="48507" y1="94022" x2="48507" y2="94022"/>
                        <a14:backgroundMark x1="48507" y1="94022" x2="48507" y2="94022"/>
                      </a14:backgroundRemoval>
                    </a14:imgEffect>
                  </a14:imgLayer>
                </a14:imgProps>
              </a:ext>
            </a:extLst>
          </a:blip>
          <a:stretch>
            <a:fillRect/>
          </a:stretch>
        </p:blipFill>
        <p:spPr>
          <a:xfrm>
            <a:off x="9649255" y="4193741"/>
            <a:ext cx="2687771" cy="2102042"/>
          </a:xfrm>
          <a:prstGeom prst="rect">
            <a:avLst/>
          </a:prstGeom>
        </p:spPr>
      </p:pic>
      <p:pic>
        <p:nvPicPr>
          <p:cNvPr id="6" name="Picture 5" descr="A grey and white circle&#10;&#10;Description automatically generated with medium confidence">
            <a:extLst>
              <a:ext uri="{FF2B5EF4-FFF2-40B4-BE49-F238E27FC236}">
                <a16:creationId xmlns:a16="http://schemas.microsoft.com/office/drawing/2014/main" id="{5DB93815-7F7B-00EA-616B-1209A3408D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939" b="91899" l="9707" r="89927">
                        <a14:foregroundMark x1="52015" y1="8939" x2="52015" y2="8939"/>
                        <a14:foregroundMark x1="89560" y1="63408" x2="89560" y2="63408"/>
                        <a14:foregroundMark x1="50549" y1="91899" x2="50549" y2="91899"/>
                        <a14:foregroundMark x1="89927" y1="64804" x2="89927" y2="64804"/>
                        <a14:backgroundMark x1="9890" y1="18994" x2="9890" y2="18994"/>
                        <a14:backgroundMark x1="6777" y1="34637" x2="6777" y2="34637"/>
                        <a14:backgroundMark x1="6410" y1="34637" x2="12271" y2="7263"/>
                        <a14:backgroundMark x1="12271" y1="7263" x2="10073" y2="29050"/>
                        <a14:backgroundMark x1="10073" y1="29050" x2="9524" y2="29330"/>
                      </a14:backgroundRemoval>
                    </a14:imgEffect>
                  </a14:imgLayer>
                </a14:imgProps>
              </a:ext>
            </a:extLst>
          </a:blip>
          <a:stretch>
            <a:fillRect/>
          </a:stretch>
        </p:blipFill>
        <p:spPr>
          <a:xfrm>
            <a:off x="9605857" y="3248034"/>
            <a:ext cx="2743201" cy="2436038"/>
          </a:xfrm>
          <a:prstGeom prst="rect">
            <a:avLst/>
          </a:prstGeom>
        </p:spPr>
      </p:pic>
    </p:spTree>
    <p:extLst>
      <p:ext uri="{BB962C8B-B14F-4D97-AF65-F5344CB8AC3E}">
        <p14:creationId xmlns:p14="http://schemas.microsoft.com/office/powerpoint/2010/main" val="4215970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184EE-26B7-F778-C6A3-F749677D4609}"/>
              </a:ext>
            </a:extLst>
          </p:cNvPr>
          <p:cNvSpPr>
            <a:spLocks noGrp="1"/>
          </p:cNvSpPr>
          <p:nvPr>
            <p:ph type="sldNum" sz="quarter" idx="10"/>
          </p:nvPr>
        </p:nvSpPr>
        <p:spPr/>
        <p:txBody>
          <a:bodyPr/>
          <a:lstStyle/>
          <a:p>
            <a:fld id="{6244B543-AA52-EB47-B3A9-0A2A6FE25F7B}" type="slidenum">
              <a:rPr lang="en-US" smtClean="0"/>
              <a:t>51</a:t>
            </a:fld>
            <a:endParaRPr lang="en-US" dirty="0"/>
          </a:p>
        </p:txBody>
      </p:sp>
      <p:pic>
        <p:nvPicPr>
          <p:cNvPr id="1026" name="Picture 2" descr="Ropest PERSONAL USE ONLY">
            <a:extLst>
              <a:ext uri="{FF2B5EF4-FFF2-40B4-BE49-F238E27FC236}">
                <a16:creationId xmlns:a16="http://schemas.microsoft.com/office/drawing/2014/main" id="{4B8B45FA-D8D0-3C6C-D2E6-5C39C808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38" y="2597015"/>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9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4E6B-C98A-7D24-05CD-6843D3EF9A3D}"/>
              </a:ext>
            </a:extLst>
          </p:cNvPr>
          <p:cNvSpPr>
            <a:spLocks noGrp="1"/>
          </p:cNvSpPr>
          <p:nvPr>
            <p:ph type="title"/>
          </p:nvPr>
        </p:nvSpPr>
        <p:spPr/>
        <p:txBody>
          <a:bodyPr/>
          <a:lstStyle/>
          <a:p>
            <a:r>
              <a:rPr lang="en-US" dirty="0"/>
              <a:t>We already covered locks actually …</a:t>
            </a:r>
          </a:p>
        </p:txBody>
      </p:sp>
      <p:sp>
        <p:nvSpPr>
          <p:cNvPr id="4" name="Slide Number Placeholder 3">
            <a:extLst>
              <a:ext uri="{FF2B5EF4-FFF2-40B4-BE49-F238E27FC236}">
                <a16:creationId xmlns:a16="http://schemas.microsoft.com/office/drawing/2014/main" id="{D0D5BB51-5477-93B1-B9BF-F125CCC74161}"/>
              </a:ext>
            </a:extLst>
          </p:cNvPr>
          <p:cNvSpPr>
            <a:spLocks noGrp="1"/>
          </p:cNvSpPr>
          <p:nvPr>
            <p:ph type="sldNum" sz="quarter" idx="10"/>
          </p:nvPr>
        </p:nvSpPr>
        <p:spPr/>
        <p:txBody>
          <a:bodyPr/>
          <a:lstStyle/>
          <a:p>
            <a:fld id="{6244B543-AA52-EB47-B3A9-0A2A6FE25F7B}" type="slidenum">
              <a:rPr lang="en-US" smtClean="0"/>
              <a:t>52</a:t>
            </a:fld>
            <a:endParaRPr lang="en-US" dirty="0"/>
          </a:p>
        </p:txBody>
      </p:sp>
      <p:grpSp>
        <p:nvGrpSpPr>
          <p:cNvPr id="5" name="Group 4">
            <a:extLst>
              <a:ext uri="{FF2B5EF4-FFF2-40B4-BE49-F238E27FC236}">
                <a16:creationId xmlns:a16="http://schemas.microsoft.com/office/drawing/2014/main" id="{D417F020-3D5A-F0A9-CAD6-9EA8B8F0D2D2}"/>
              </a:ext>
            </a:extLst>
          </p:cNvPr>
          <p:cNvGrpSpPr/>
          <p:nvPr/>
        </p:nvGrpSpPr>
        <p:grpSpPr>
          <a:xfrm>
            <a:off x="3147934" y="1457190"/>
            <a:ext cx="5462666" cy="5035683"/>
            <a:chOff x="5991463" y="1470443"/>
            <a:chExt cx="371475" cy="442912"/>
          </a:xfrm>
        </p:grpSpPr>
        <p:sp>
          <p:nvSpPr>
            <p:cNvPr id="6" name="Donut 5">
              <a:extLst>
                <a:ext uri="{FF2B5EF4-FFF2-40B4-BE49-F238E27FC236}">
                  <a16:creationId xmlns:a16="http://schemas.microsoft.com/office/drawing/2014/main" id="{6ACFB029-5EA9-DFF8-0FF9-9757EF20F5B5}"/>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E1CBA595-6919-BF43-7BEC-656C019E969E}"/>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Rounded Rectangle 7">
            <a:extLst>
              <a:ext uri="{FF2B5EF4-FFF2-40B4-BE49-F238E27FC236}">
                <a16:creationId xmlns:a16="http://schemas.microsoft.com/office/drawing/2014/main" id="{BBF3016A-163D-2614-4CB9-EEB1A2E86693}"/>
              </a:ext>
            </a:extLst>
          </p:cNvPr>
          <p:cNvSpPr/>
          <p:nvPr/>
        </p:nvSpPr>
        <p:spPr>
          <a:xfrm>
            <a:off x="8145905" y="2292229"/>
            <a:ext cx="3992380" cy="1993691"/>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But one </a:t>
            </a:r>
            <a:r>
              <a:rPr lang="en-US" sz="2400" b="1" dirty="0"/>
              <a:t>big global lock </a:t>
            </a:r>
            <a:r>
              <a:rPr lang="en-US" sz="2400" dirty="0"/>
              <a:t>does not </a:t>
            </a:r>
            <a:r>
              <a:rPr lang="en-US" sz="2400" b="1" dirty="0">
                <a:solidFill>
                  <a:schemeClr val="accent6">
                    <a:lumMod val="75000"/>
                  </a:schemeClr>
                </a:solidFill>
              </a:rPr>
              <a:t>concurrency</a:t>
            </a:r>
            <a:r>
              <a:rPr lang="en-US" sz="2400" dirty="0"/>
              <a:t> make!</a:t>
            </a:r>
          </a:p>
        </p:txBody>
      </p:sp>
    </p:spTree>
    <p:extLst>
      <p:ext uri="{BB962C8B-B14F-4D97-AF65-F5344CB8AC3E}">
        <p14:creationId xmlns:p14="http://schemas.microsoft.com/office/powerpoint/2010/main" val="26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53</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694574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54</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2757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55</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a:glow rad="637497">
              <a:schemeClr val="accent6">
                <a:satMod val="175000"/>
                <a:alpha val="40000"/>
              </a:schemeClr>
            </a:glow>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Rounded Rectangular Callout 25">
            <a:extLst>
              <a:ext uri="{FF2B5EF4-FFF2-40B4-BE49-F238E27FC236}">
                <a16:creationId xmlns:a16="http://schemas.microsoft.com/office/drawing/2014/main" id="{C12F2517-F60F-174B-63C5-B1E760BD6DDB}"/>
              </a:ext>
            </a:extLst>
          </p:cNvPr>
          <p:cNvSpPr/>
          <p:nvPr/>
        </p:nvSpPr>
        <p:spPr>
          <a:xfrm>
            <a:off x="8611751" y="3982581"/>
            <a:ext cx="3252853" cy="1333481"/>
          </a:xfrm>
          <a:prstGeom prst="wedgeRoundRectCallout">
            <a:avLst>
              <a:gd name="adj1" fmla="val -73654"/>
              <a:gd name="adj2" fmla="val 37028"/>
              <a:gd name="adj3" fmla="val 16667"/>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On one hand, we can talk about the invariant on a single lock …</a:t>
            </a:r>
          </a:p>
        </p:txBody>
      </p:sp>
    </p:spTree>
    <p:extLst>
      <p:ext uri="{BB962C8B-B14F-4D97-AF65-F5344CB8AC3E}">
        <p14:creationId xmlns:p14="http://schemas.microsoft.com/office/powerpoint/2010/main" val="540667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56</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a:effectLst>
            <a:glow rad="635000">
              <a:schemeClr val="accent6">
                <a:satMod val="175000"/>
                <a:alpha val="40000"/>
              </a:schemeClr>
            </a:glow>
          </a:effectLst>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a:effectLst>
            <a:glow rad="635000">
              <a:schemeClr val="accent6">
                <a:satMod val="175000"/>
                <a:alpha val="40000"/>
              </a:schemeClr>
            </a:glow>
          </a:effectLst>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a:effectLst>
            <a:glow rad="635000">
              <a:schemeClr val="accent6">
                <a:satMod val="175000"/>
                <a:alpha val="40000"/>
              </a:schemeClr>
            </a:glow>
          </a:effectLst>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a:effectLst>
            <a:glow rad="635000">
              <a:schemeClr val="accent6">
                <a:satMod val="175000"/>
                <a:alpha val="40000"/>
              </a:schemeClr>
            </a:glow>
          </a:effectLst>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a:glow rad="637497">
              <a:schemeClr val="accent6">
                <a:satMod val="175000"/>
                <a:alpha val="40000"/>
              </a:schemeClr>
            </a:glow>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a:effectLst>
            <a:glow rad="635000">
              <a:schemeClr val="accent6">
                <a:satMod val="175000"/>
                <a:alpha val="40000"/>
              </a:schemeClr>
            </a:glow>
          </a:effectLst>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a:effectLst>
            <a:glow rad="635000">
              <a:schemeClr val="accent6">
                <a:satMod val="175000"/>
                <a:alpha val="40000"/>
              </a:schemeClr>
            </a:glow>
          </a:effectLst>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Rounded Rectangle 26">
            <a:extLst>
              <a:ext uri="{FF2B5EF4-FFF2-40B4-BE49-F238E27FC236}">
                <a16:creationId xmlns:a16="http://schemas.microsoft.com/office/drawing/2014/main" id="{8F12A6D6-03B2-A54C-5414-84A56D4D1231}"/>
              </a:ext>
            </a:extLst>
          </p:cNvPr>
          <p:cNvSpPr/>
          <p:nvPr/>
        </p:nvSpPr>
        <p:spPr>
          <a:xfrm>
            <a:off x="8610600" y="3994540"/>
            <a:ext cx="3252853" cy="1333481"/>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On one hand, we can talk about the invariant on a single lock …</a:t>
            </a:r>
          </a:p>
        </p:txBody>
      </p:sp>
      <p:sp>
        <p:nvSpPr>
          <p:cNvPr id="28" name="Rounded Rectangle 27">
            <a:extLst>
              <a:ext uri="{FF2B5EF4-FFF2-40B4-BE49-F238E27FC236}">
                <a16:creationId xmlns:a16="http://schemas.microsoft.com/office/drawing/2014/main" id="{1B658453-F4E1-DDA9-F35C-5494D3BB806A}"/>
              </a:ext>
            </a:extLst>
          </p:cNvPr>
          <p:cNvSpPr/>
          <p:nvPr/>
        </p:nvSpPr>
        <p:spPr>
          <a:xfrm>
            <a:off x="8361390" y="5417096"/>
            <a:ext cx="3252853" cy="1333481"/>
          </a:xfrm>
          <a:prstGeom prst="roundRect">
            <a:avLst/>
          </a:prstGeom>
          <a:solidFill>
            <a:schemeClr val="accent2">
              <a:lumMod val="20000"/>
              <a:lumOff val="80000"/>
            </a:schemeClr>
          </a:solidFill>
          <a:ln w="571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them all </a:t>
            </a:r>
            <a:r>
              <a:rPr lang="en-US" sz="2000" b="1" dirty="0"/>
              <a:t>together</a:t>
            </a:r>
            <a:r>
              <a:rPr lang="en-US" sz="2000" dirty="0"/>
              <a:t>?</a:t>
            </a:r>
          </a:p>
        </p:txBody>
      </p:sp>
    </p:spTree>
    <p:extLst>
      <p:ext uri="{BB962C8B-B14F-4D97-AF65-F5344CB8AC3E}">
        <p14:creationId xmlns:p14="http://schemas.microsoft.com/office/powerpoint/2010/main" val="31098010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1839342"/>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57</a:t>
            </a:fld>
            <a:endParaRPr lang="en-US" dirty="0"/>
          </a:p>
        </p:txBody>
      </p:sp>
      <p:grpSp>
        <p:nvGrpSpPr>
          <p:cNvPr id="5" name="Group 4">
            <a:extLst>
              <a:ext uri="{FF2B5EF4-FFF2-40B4-BE49-F238E27FC236}">
                <a16:creationId xmlns:a16="http://schemas.microsoft.com/office/drawing/2014/main" id="{296684B8-A2FF-6182-BFFD-1B684FA71766}"/>
              </a:ext>
            </a:extLst>
          </p:cNvPr>
          <p:cNvGrpSpPr/>
          <p:nvPr/>
        </p:nvGrpSpPr>
        <p:grpSpPr>
          <a:xfrm>
            <a:off x="1110617" y="5245254"/>
            <a:ext cx="704538" cy="856571"/>
            <a:chOff x="5991463" y="1470443"/>
            <a:chExt cx="371475" cy="442912"/>
          </a:xfrm>
          <a:effectLst/>
        </p:grpSpPr>
        <p:sp>
          <p:nvSpPr>
            <p:cNvPr id="6" name="Donut 5">
              <a:extLst>
                <a:ext uri="{FF2B5EF4-FFF2-40B4-BE49-F238E27FC236}">
                  <a16:creationId xmlns:a16="http://schemas.microsoft.com/office/drawing/2014/main" id="{08527889-55B3-8881-E7ED-25EC30756E2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C8A13818-F51F-2590-B021-A318F986B37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8FD01D7-EF18-2AE4-932F-B1A0DB13794F}"/>
              </a:ext>
            </a:extLst>
          </p:cNvPr>
          <p:cNvGrpSpPr/>
          <p:nvPr/>
        </p:nvGrpSpPr>
        <p:grpSpPr>
          <a:xfrm>
            <a:off x="3103510" y="5724630"/>
            <a:ext cx="704538" cy="856571"/>
            <a:chOff x="5991463" y="1470443"/>
            <a:chExt cx="371475" cy="442912"/>
          </a:xfrm>
          <a:effectLst/>
        </p:grpSpPr>
        <p:sp>
          <p:nvSpPr>
            <p:cNvPr id="9" name="Donut 8">
              <a:extLst>
                <a:ext uri="{FF2B5EF4-FFF2-40B4-BE49-F238E27FC236}">
                  <a16:creationId xmlns:a16="http://schemas.microsoft.com/office/drawing/2014/main" id="{D6686DE6-7D19-CE45-A7A1-DBAA532FE07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2C5B58DD-C341-EE03-A1C3-12EC08E13C0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0A591EC2-85D8-68B1-3078-A997BC598F50}"/>
              </a:ext>
            </a:extLst>
          </p:cNvPr>
          <p:cNvGrpSpPr/>
          <p:nvPr/>
        </p:nvGrpSpPr>
        <p:grpSpPr>
          <a:xfrm>
            <a:off x="1014400" y="4093107"/>
            <a:ext cx="704538" cy="856571"/>
            <a:chOff x="5991463" y="1470443"/>
            <a:chExt cx="371475" cy="442912"/>
          </a:xfrm>
          <a:effectLst/>
        </p:grpSpPr>
        <p:sp>
          <p:nvSpPr>
            <p:cNvPr id="12" name="Donut 11">
              <a:extLst>
                <a:ext uri="{FF2B5EF4-FFF2-40B4-BE49-F238E27FC236}">
                  <a16:creationId xmlns:a16="http://schemas.microsoft.com/office/drawing/2014/main" id="{92792BDB-4DAC-9FAC-0672-0DA8809A180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22DB13B2-3DD5-C3C0-79C9-D29B522BEDE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5EA860C7-D57E-4896-949E-5FFCFFEB8A82}"/>
              </a:ext>
            </a:extLst>
          </p:cNvPr>
          <p:cNvGrpSpPr/>
          <p:nvPr/>
        </p:nvGrpSpPr>
        <p:grpSpPr>
          <a:xfrm>
            <a:off x="5231141" y="5655551"/>
            <a:ext cx="704538" cy="856571"/>
            <a:chOff x="5991463" y="1470443"/>
            <a:chExt cx="371475" cy="442912"/>
          </a:xfrm>
          <a:effectLst/>
        </p:grpSpPr>
        <p:sp>
          <p:nvSpPr>
            <p:cNvPr id="15" name="Donut 14">
              <a:extLst>
                <a:ext uri="{FF2B5EF4-FFF2-40B4-BE49-F238E27FC236}">
                  <a16:creationId xmlns:a16="http://schemas.microsoft.com/office/drawing/2014/main" id="{3DA8CCDD-853F-083B-7231-F00B05F2FFE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6BDC435A-BC84-16E6-CA43-0DEA76A55EA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6EED4AFF-D8AD-3931-F101-3BF88B3016CD}"/>
              </a:ext>
            </a:extLst>
          </p:cNvPr>
          <p:cNvGrpSpPr/>
          <p:nvPr/>
        </p:nvGrpSpPr>
        <p:grpSpPr>
          <a:xfrm>
            <a:off x="6875522" y="4680542"/>
            <a:ext cx="704538" cy="856571"/>
            <a:chOff x="5991463" y="1470443"/>
            <a:chExt cx="371475" cy="442912"/>
          </a:xfrm>
          <a:effectLst/>
        </p:grpSpPr>
        <p:sp>
          <p:nvSpPr>
            <p:cNvPr id="18" name="Donut 17">
              <a:extLst>
                <a:ext uri="{FF2B5EF4-FFF2-40B4-BE49-F238E27FC236}">
                  <a16:creationId xmlns:a16="http://schemas.microsoft.com/office/drawing/2014/main" id="{B01F508E-EF7E-8AE1-04D2-37009E2015D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3928B6AD-E7E7-3C25-070F-D72DF2C1647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69402DEE-4F3D-7D2F-5F27-54834C61F126}"/>
              </a:ext>
            </a:extLst>
          </p:cNvPr>
          <p:cNvGrpSpPr/>
          <p:nvPr/>
        </p:nvGrpSpPr>
        <p:grpSpPr>
          <a:xfrm>
            <a:off x="3103510" y="3982581"/>
            <a:ext cx="704538" cy="856571"/>
            <a:chOff x="5991463" y="1470443"/>
            <a:chExt cx="371475" cy="442912"/>
          </a:xfrm>
          <a:effectLst/>
        </p:grpSpPr>
        <p:sp>
          <p:nvSpPr>
            <p:cNvPr id="21" name="Donut 20">
              <a:extLst>
                <a:ext uri="{FF2B5EF4-FFF2-40B4-BE49-F238E27FC236}">
                  <a16:creationId xmlns:a16="http://schemas.microsoft.com/office/drawing/2014/main" id="{0BE2D69E-1B0A-7AD5-D93F-9F491337826E}"/>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3BBC7211-81A9-4E47-6D61-4181354DBAC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A8D72C84-D727-A090-44CC-EA81DD129BFC}"/>
              </a:ext>
            </a:extLst>
          </p:cNvPr>
          <p:cNvGrpSpPr/>
          <p:nvPr/>
        </p:nvGrpSpPr>
        <p:grpSpPr>
          <a:xfrm>
            <a:off x="4948747" y="4072653"/>
            <a:ext cx="704538" cy="856571"/>
            <a:chOff x="5991463" y="1470443"/>
            <a:chExt cx="371475" cy="442912"/>
          </a:xfrm>
          <a:effectLst/>
        </p:grpSpPr>
        <p:sp>
          <p:nvSpPr>
            <p:cNvPr id="24" name="Donut 23">
              <a:extLst>
                <a:ext uri="{FF2B5EF4-FFF2-40B4-BE49-F238E27FC236}">
                  <a16:creationId xmlns:a16="http://schemas.microsoft.com/office/drawing/2014/main" id="{F17F996C-8D77-46C7-4961-2EE63402EC6B}"/>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FD795FA6-807F-38A9-789B-5EB481534E7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6" name="Picture 2" descr="Spider Web File Transparent HQ PNG Download | FreePNGImg">
            <a:extLst>
              <a:ext uri="{FF2B5EF4-FFF2-40B4-BE49-F238E27FC236}">
                <a16:creationId xmlns:a16="http://schemas.microsoft.com/office/drawing/2014/main" id="{E2BC8130-A651-43E7-4EC2-5A7DEC0FA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16" y="4227152"/>
            <a:ext cx="6671347" cy="225165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09C2BA9D-5CF4-333E-0A7F-C444DBF62ECC}"/>
              </a:ext>
            </a:extLst>
          </p:cNvPr>
          <p:cNvSpPr/>
          <p:nvPr/>
        </p:nvSpPr>
        <p:spPr>
          <a:xfrm>
            <a:off x="8424036" y="4170206"/>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02431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69DB-40AB-E0AD-C8F4-6DF7CDACD0A6}"/>
              </a:ext>
            </a:extLst>
          </p:cNvPr>
          <p:cNvSpPr>
            <a:spLocks noGrp="1"/>
          </p:cNvSpPr>
          <p:nvPr>
            <p:ph type="title"/>
          </p:nvPr>
        </p:nvSpPr>
        <p:spPr/>
        <p:txBody>
          <a:bodyPr/>
          <a:lstStyle/>
          <a:p>
            <a:r>
              <a:rPr lang="en-US" dirty="0"/>
              <a:t>Problem: split ownership</a:t>
            </a:r>
          </a:p>
        </p:txBody>
      </p:sp>
      <p:sp>
        <p:nvSpPr>
          <p:cNvPr id="3" name="Content Placeholder 2">
            <a:extLst>
              <a:ext uri="{FF2B5EF4-FFF2-40B4-BE49-F238E27FC236}">
                <a16:creationId xmlns:a16="http://schemas.microsoft.com/office/drawing/2014/main" id="{A038332C-A81D-E88F-3BFA-75C234D3B130}"/>
              </a:ext>
            </a:extLst>
          </p:cNvPr>
          <p:cNvSpPr>
            <a:spLocks noGrp="1"/>
          </p:cNvSpPr>
          <p:nvPr>
            <p:ph idx="1"/>
          </p:nvPr>
        </p:nvSpPr>
        <p:spPr>
          <a:xfrm>
            <a:off x="838200" y="2215075"/>
            <a:ext cx="10515600" cy="3993220"/>
          </a:xfrm>
        </p:spPr>
        <p:txBody>
          <a:bodyPr>
            <a:normAutofit/>
          </a:bodyPr>
          <a:lstStyle/>
          <a:p>
            <a:pPr marL="0" indent="0" algn="ctr">
              <a:buNone/>
            </a:pPr>
            <a:r>
              <a:rPr lang="en-US" b="1" dirty="0"/>
              <a:t>True</a:t>
            </a:r>
            <a:r>
              <a:rPr lang="en-US" dirty="0"/>
              <a:t> </a:t>
            </a:r>
            <a:r>
              <a:rPr lang="en-US" b="1" dirty="0"/>
              <a:t>Concurrency</a:t>
            </a:r>
            <a:r>
              <a:rPr lang="en-US" dirty="0"/>
              <a:t> requires us to have </a:t>
            </a:r>
            <a:r>
              <a:rPr lang="en-US" b="1" dirty="0"/>
              <a:t>multiple</a:t>
            </a:r>
            <a:r>
              <a:rPr lang="en-US" dirty="0"/>
              <a:t> components that can be owned and operated</a:t>
            </a:r>
            <a:r>
              <a:rPr lang="en-US" i="1" dirty="0"/>
              <a:t> </a:t>
            </a:r>
            <a:r>
              <a:rPr lang="en-US" b="1" dirty="0"/>
              <a:t>independently</a:t>
            </a:r>
            <a:endParaRPr lang="en-US" dirty="0"/>
          </a:p>
          <a:p>
            <a:pPr marL="0" indent="0" algn="ctr">
              <a:buNone/>
            </a:pPr>
            <a:endParaRPr lang="en-US" b="1" dirty="0"/>
          </a:p>
          <a:p>
            <a:pPr marL="0" indent="0" algn="ctr">
              <a:buNone/>
            </a:pPr>
            <a:r>
              <a:rPr lang="en-US" b="1" dirty="0">
                <a:solidFill>
                  <a:srgbClr val="C00000"/>
                </a:solidFill>
              </a:rPr>
              <a:t>Problem:</a:t>
            </a:r>
            <a:r>
              <a:rPr lang="en-US" dirty="0">
                <a:solidFill>
                  <a:srgbClr val="C00000"/>
                </a:solidFill>
              </a:rPr>
              <a:t> How do we reason about the system if we don’t have ownership of the whole thing?</a:t>
            </a:r>
          </a:p>
        </p:txBody>
      </p:sp>
      <p:sp>
        <p:nvSpPr>
          <p:cNvPr id="4" name="Slide Number Placeholder 3">
            <a:extLst>
              <a:ext uri="{FF2B5EF4-FFF2-40B4-BE49-F238E27FC236}">
                <a16:creationId xmlns:a16="http://schemas.microsoft.com/office/drawing/2014/main" id="{973A6A55-03FE-98A8-CB91-A743AD1879BE}"/>
              </a:ext>
            </a:extLst>
          </p:cNvPr>
          <p:cNvSpPr>
            <a:spLocks noGrp="1"/>
          </p:cNvSpPr>
          <p:nvPr>
            <p:ph type="sldNum" sz="quarter" idx="10"/>
          </p:nvPr>
        </p:nvSpPr>
        <p:spPr/>
        <p:txBody>
          <a:bodyPr/>
          <a:lstStyle/>
          <a:p>
            <a:fld id="{6244B543-AA52-EB47-B3A9-0A2A6FE25F7B}" type="slidenum">
              <a:rPr lang="en-US" smtClean="0"/>
              <a:t>58</a:t>
            </a:fld>
            <a:endParaRPr lang="en-US" dirty="0"/>
          </a:p>
        </p:txBody>
      </p:sp>
    </p:spTree>
    <p:extLst>
      <p:ext uri="{BB962C8B-B14F-4D97-AF65-F5344CB8AC3E}">
        <p14:creationId xmlns:p14="http://schemas.microsoft.com/office/powerpoint/2010/main" val="51389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59</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1302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DAE-4F37-83BB-EAF7-BA7548324FE9}"/>
              </a:ext>
            </a:extLst>
          </p:cNvPr>
          <p:cNvSpPr>
            <a:spLocks noGrp="1"/>
          </p:cNvSpPr>
          <p:nvPr>
            <p:ph type="title"/>
          </p:nvPr>
        </p:nvSpPr>
        <p:spPr/>
        <p:txBody>
          <a:bodyPr/>
          <a:lstStyle/>
          <a:p>
            <a:r>
              <a:rPr lang="en-US" dirty="0"/>
              <a:t>The road less travelled</a:t>
            </a:r>
          </a:p>
        </p:txBody>
      </p:sp>
      <p:sp>
        <p:nvSpPr>
          <p:cNvPr id="4" name="Slide Number Placeholder 3">
            <a:extLst>
              <a:ext uri="{FF2B5EF4-FFF2-40B4-BE49-F238E27FC236}">
                <a16:creationId xmlns:a16="http://schemas.microsoft.com/office/drawing/2014/main" id="{F5EC2341-CEB9-B7E8-6AF3-3750840DBABB}"/>
              </a:ext>
            </a:extLst>
          </p:cNvPr>
          <p:cNvSpPr>
            <a:spLocks noGrp="1"/>
          </p:cNvSpPr>
          <p:nvPr>
            <p:ph type="sldNum" sz="quarter" idx="10"/>
          </p:nvPr>
        </p:nvSpPr>
        <p:spPr/>
        <p:txBody>
          <a:bodyPr/>
          <a:lstStyle/>
          <a:p>
            <a:fld id="{6244B543-AA52-EB47-B3A9-0A2A6FE25F7B}" type="slidenum">
              <a:rPr lang="en-US" smtClean="0"/>
              <a:t>6</a:t>
            </a:fld>
            <a:endParaRPr lang="en-US" dirty="0"/>
          </a:p>
        </p:txBody>
      </p:sp>
      <p:sp>
        <p:nvSpPr>
          <p:cNvPr id="20" name="TextBox 19">
            <a:extLst>
              <a:ext uri="{FF2B5EF4-FFF2-40B4-BE49-F238E27FC236}">
                <a16:creationId xmlns:a16="http://schemas.microsoft.com/office/drawing/2014/main" id="{399B96AF-5C5E-1C14-B9B5-810A5F87EAF1}"/>
              </a:ext>
            </a:extLst>
          </p:cNvPr>
          <p:cNvSpPr txBox="1"/>
          <p:nvPr/>
        </p:nvSpPr>
        <p:spPr>
          <a:xfrm>
            <a:off x="5217460" y="1972610"/>
            <a:ext cx="2543175" cy="523220"/>
          </a:xfrm>
          <a:prstGeom prst="rect">
            <a:avLst/>
          </a:prstGeom>
          <a:noFill/>
        </p:spPr>
        <p:txBody>
          <a:bodyPr wrap="square" rtlCol="0">
            <a:spAutoFit/>
          </a:bodyPr>
          <a:lstStyle/>
          <a:p>
            <a:r>
              <a:rPr lang="en-US" sz="2800" b="1" dirty="0">
                <a:solidFill>
                  <a:schemeClr val="accent5">
                    <a:lumMod val="60000"/>
                    <a:lumOff val="40000"/>
                  </a:schemeClr>
                </a:solidFill>
              </a:rPr>
              <a:t>Head       Tail</a:t>
            </a:r>
          </a:p>
        </p:txBody>
      </p:sp>
      <p:sp>
        <p:nvSpPr>
          <p:cNvPr id="6" name="Oval 5">
            <a:extLst>
              <a:ext uri="{FF2B5EF4-FFF2-40B4-BE49-F238E27FC236}">
                <a16:creationId xmlns:a16="http://schemas.microsoft.com/office/drawing/2014/main" id="{84143422-2BD5-B137-8A6F-8BC2D5BA605C}"/>
              </a:ext>
            </a:extLst>
          </p:cNvPr>
          <p:cNvSpPr/>
          <p:nvPr/>
        </p:nvSpPr>
        <p:spPr>
          <a:xfrm rot="19991228">
            <a:off x="1646636" y="4235697"/>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33274E6F-A312-11BF-FCEF-D043B4121F36}"/>
              </a:ext>
            </a:extLst>
          </p:cNvPr>
          <p:cNvCxnSpPr>
            <a:cxnSpLocks/>
          </p:cNvCxnSpPr>
          <p:nvPr/>
        </p:nvCxnSpPr>
        <p:spPr>
          <a:xfrm rot="19991228">
            <a:off x="2571743" y="4087724"/>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D6621B-35E7-B960-6CB5-20BE7DC7F4C7}"/>
              </a:ext>
            </a:extLst>
          </p:cNvPr>
          <p:cNvCxnSpPr>
            <a:cxnSpLocks/>
          </p:cNvCxnSpPr>
          <p:nvPr/>
        </p:nvCxnSpPr>
        <p:spPr>
          <a:xfrm rot="19991228" flipH="1" flipV="1">
            <a:off x="2503882" y="4506230"/>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190E474-6C5C-F909-2CD1-5CB80A77D3B2}"/>
              </a:ext>
            </a:extLst>
          </p:cNvPr>
          <p:cNvSpPr/>
          <p:nvPr/>
        </p:nvSpPr>
        <p:spPr>
          <a:xfrm rot="19991228">
            <a:off x="3628185" y="4121223"/>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6ABB3CE9-183D-5DA3-0489-90450EB8A198}"/>
              </a:ext>
            </a:extLst>
          </p:cNvPr>
          <p:cNvCxnSpPr>
            <a:cxnSpLocks/>
          </p:cNvCxnSpPr>
          <p:nvPr/>
        </p:nvCxnSpPr>
        <p:spPr>
          <a:xfrm rot="19991228">
            <a:off x="4584161" y="4015120"/>
            <a:ext cx="884995" cy="448767"/>
          </a:xfrm>
          <a:prstGeom prst="straightConnector1">
            <a:avLst/>
          </a:prstGeom>
          <a:ln w="101600" cap="flat">
            <a:solidFill>
              <a:srgbClr val="FF0000"/>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93CB4A-1FF7-66B5-42CF-659476BB5AE7}"/>
              </a:ext>
            </a:extLst>
          </p:cNvPr>
          <p:cNvCxnSpPr>
            <a:cxnSpLocks/>
          </p:cNvCxnSpPr>
          <p:nvPr/>
        </p:nvCxnSpPr>
        <p:spPr>
          <a:xfrm rot="19991228" flipH="1" flipV="1">
            <a:off x="4516300" y="4433627"/>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C66A0CD-155D-46BA-E92F-4F57404FA675}"/>
              </a:ext>
            </a:extLst>
          </p:cNvPr>
          <p:cNvSpPr/>
          <p:nvPr/>
        </p:nvSpPr>
        <p:spPr>
          <a:xfrm rot="19991228">
            <a:off x="5640603" y="4048620"/>
            <a:ext cx="685800" cy="6858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C764CB3-4F6F-9EAF-CF6D-1BF4EFA7664B}"/>
              </a:ext>
            </a:extLst>
          </p:cNvPr>
          <p:cNvCxnSpPr>
            <a:cxnSpLocks/>
          </p:cNvCxnSpPr>
          <p:nvPr/>
        </p:nvCxnSpPr>
        <p:spPr>
          <a:xfrm rot="19991228">
            <a:off x="6610549" y="3926012"/>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498CDB-C163-6196-C819-5023E4277D6F}"/>
              </a:ext>
            </a:extLst>
          </p:cNvPr>
          <p:cNvCxnSpPr>
            <a:cxnSpLocks/>
          </p:cNvCxnSpPr>
          <p:nvPr/>
        </p:nvCxnSpPr>
        <p:spPr>
          <a:xfrm rot="19991228" flipH="1" flipV="1">
            <a:off x="6542688" y="4344518"/>
            <a:ext cx="884995" cy="448767"/>
          </a:xfrm>
          <a:prstGeom prst="straightConnector1">
            <a:avLst/>
          </a:prstGeom>
          <a:ln w="101600" cap="flat">
            <a:solidFill>
              <a:srgbClr val="FF0000"/>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F762208-EA7D-6427-3E3D-A0935FF5BE48}"/>
              </a:ext>
            </a:extLst>
          </p:cNvPr>
          <p:cNvSpPr/>
          <p:nvPr/>
        </p:nvSpPr>
        <p:spPr>
          <a:xfrm rot="19991228">
            <a:off x="7666991" y="3959512"/>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22BED562-E436-9822-B441-3BB53820E761}"/>
              </a:ext>
            </a:extLst>
          </p:cNvPr>
          <p:cNvCxnSpPr>
            <a:cxnSpLocks/>
          </p:cNvCxnSpPr>
          <p:nvPr/>
        </p:nvCxnSpPr>
        <p:spPr>
          <a:xfrm rot="19991228">
            <a:off x="8604987" y="3837038"/>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C5E556-7638-C9AF-2F9E-5FF32553A167}"/>
              </a:ext>
            </a:extLst>
          </p:cNvPr>
          <p:cNvCxnSpPr>
            <a:cxnSpLocks/>
          </p:cNvCxnSpPr>
          <p:nvPr/>
        </p:nvCxnSpPr>
        <p:spPr>
          <a:xfrm rot="19991228" flipH="1" flipV="1">
            <a:off x="8537126" y="4255544"/>
            <a:ext cx="884995" cy="448767"/>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2D65D42-17B6-8148-FCFF-0E8013C281DC}"/>
              </a:ext>
            </a:extLst>
          </p:cNvPr>
          <p:cNvSpPr/>
          <p:nvPr/>
        </p:nvSpPr>
        <p:spPr>
          <a:xfrm rot="19991228">
            <a:off x="9661428" y="3870538"/>
            <a:ext cx="685800" cy="685800"/>
          </a:xfrm>
          <a:prstGeom prst="ellipse">
            <a:avLst/>
          </a:prstGeom>
          <a:no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7A635A4-B420-46AF-84C9-128E3DE26C78}"/>
              </a:ext>
            </a:extLst>
          </p:cNvPr>
          <p:cNvCxnSpPr>
            <a:cxnSpLocks/>
          </p:cNvCxnSpPr>
          <p:nvPr/>
        </p:nvCxnSpPr>
        <p:spPr>
          <a:xfrm flipH="1">
            <a:off x="2648379" y="2598064"/>
            <a:ext cx="2378279" cy="1332748"/>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FE748D-0A32-A021-69B3-548E12161379}"/>
              </a:ext>
            </a:extLst>
          </p:cNvPr>
          <p:cNvCxnSpPr>
            <a:cxnSpLocks/>
          </p:cNvCxnSpPr>
          <p:nvPr/>
        </p:nvCxnSpPr>
        <p:spPr>
          <a:xfrm>
            <a:off x="7481322" y="2598064"/>
            <a:ext cx="2257737" cy="1039172"/>
          </a:xfrm>
          <a:prstGeom prst="straightConnector1">
            <a:avLst/>
          </a:prstGeom>
          <a:ln w="101600" cap="flat">
            <a:solidFill>
              <a:schemeClr val="accent5">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 name="Rounded Rectangular Callout 2">
            <a:extLst>
              <a:ext uri="{FF2B5EF4-FFF2-40B4-BE49-F238E27FC236}">
                <a16:creationId xmlns:a16="http://schemas.microsoft.com/office/drawing/2014/main" id="{305329EC-B717-3E53-BB90-56B187C6E977}"/>
              </a:ext>
            </a:extLst>
          </p:cNvPr>
          <p:cNvSpPr/>
          <p:nvPr/>
        </p:nvSpPr>
        <p:spPr>
          <a:xfrm>
            <a:off x="2882429" y="5242186"/>
            <a:ext cx="3296184" cy="1332748"/>
          </a:xfrm>
          <a:prstGeom prst="wedgeRoundRectCallout">
            <a:avLst>
              <a:gd name="adj1" fmla="val 36462"/>
              <a:gd name="adj2" fmla="val -82550"/>
              <a:gd name="adj3" fmla="val 16667"/>
            </a:avLst>
          </a:prstGeom>
          <a:solidFill>
            <a:schemeClr val="accent2">
              <a:lumMod val="20000"/>
              <a:lumOff val="80000"/>
            </a:schemeClr>
          </a:solidFill>
          <a:ln w="57150">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This node has 2 “parents”</a:t>
            </a:r>
          </a:p>
        </p:txBody>
      </p:sp>
    </p:spTree>
    <p:extLst>
      <p:ext uri="{BB962C8B-B14F-4D97-AF65-F5344CB8AC3E}">
        <p14:creationId xmlns:p14="http://schemas.microsoft.com/office/powerpoint/2010/main" val="4274431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60</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Rounded Rectangular Callout 2">
            <a:extLst>
              <a:ext uri="{FF2B5EF4-FFF2-40B4-BE49-F238E27FC236}">
                <a16:creationId xmlns:a16="http://schemas.microsoft.com/office/drawing/2014/main" id="{38B8D17A-6F66-40F5-9329-FB6A4C740A48}"/>
              </a:ext>
            </a:extLst>
          </p:cNvPr>
          <p:cNvSpPr/>
          <p:nvPr/>
        </p:nvSpPr>
        <p:spPr>
          <a:xfrm>
            <a:off x="10313233" y="2113612"/>
            <a:ext cx="1864164" cy="1803179"/>
          </a:xfrm>
          <a:prstGeom prst="wedgeRoundRectCallout">
            <a:avLst>
              <a:gd name="adj1" fmla="val -102485"/>
              <a:gd name="adj2" fmla="val -31544"/>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We can talk about the invariant on a single lock</a:t>
            </a:r>
          </a:p>
        </p:txBody>
      </p:sp>
    </p:spTree>
    <p:extLst>
      <p:ext uri="{BB962C8B-B14F-4D97-AF65-F5344CB8AC3E}">
        <p14:creationId xmlns:p14="http://schemas.microsoft.com/office/powerpoint/2010/main" val="914125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Realistic systems use fine-grained locks</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61</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1633564" y="5183872"/>
            <a:ext cx="704538" cy="856571"/>
            <a:chOff x="5991463" y="1470443"/>
            <a:chExt cx="371475" cy="442912"/>
          </a:xfrm>
          <a:effectLst>
            <a:glow rad="495300">
              <a:schemeClr val="accent6">
                <a:satMod val="175000"/>
                <a:alpha val="40000"/>
              </a:schemeClr>
            </a:glow>
          </a:effectLst>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3103510" y="5724630"/>
            <a:ext cx="704538" cy="856571"/>
            <a:chOff x="5991463" y="1470443"/>
            <a:chExt cx="371475" cy="442912"/>
          </a:xfrm>
          <a:effectLst>
            <a:glow rad="495300">
              <a:schemeClr val="accent6">
                <a:satMod val="175000"/>
                <a:alpha val="40000"/>
              </a:schemeClr>
            </a:glow>
          </a:effectLst>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973441" y="3896768"/>
            <a:ext cx="704538" cy="856571"/>
            <a:chOff x="5991463" y="1470443"/>
            <a:chExt cx="371475" cy="442912"/>
          </a:xfrm>
          <a:effectLst>
            <a:glow rad="495300">
              <a:schemeClr val="accent6">
                <a:satMod val="175000"/>
                <a:alpha val="40000"/>
              </a:schemeClr>
            </a:glow>
          </a:effectLst>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837474" y="4240178"/>
            <a:ext cx="704538" cy="856571"/>
            <a:chOff x="5991463" y="1470443"/>
            <a:chExt cx="371475" cy="442912"/>
          </a:xfrm>
          <a:effectLst>
            <a:glow rad="495300">
              <a:schemeClr val="accent6">
                <a:satMod val="175000"/>
                <a:alpha val="40000"/>
              </a:schemeClr>
            </a:glow>
          </a:effectLst>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5231141" y="5655551"/>
            <a:ext cx="704538" cy="856571"/>
            <a:chOff x="5991463" y="1470443"/>
            <a:chExt cx="371475" cy="442912"/>
          </a:xfrm>
          <a:effectLst>
            <a:glow rad="495300">
              <a:schemeClr val="accent6">
                <a:satMod val="175000"/>
                <a:alpha val="40000"/>
              </a:schemeClr>
            </a:glow>
          </a:effectLst>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5203471" y="3885919"/>
            <a:ext cx="704538" cy="856571"/>
            <a:chOff x="5991463" y="1470443"/>
            <a:chExt cx="371475" cy="442912"/>
          </a:xfrm>
          <a:effectLst>
            <a:glow rad="495300">
              <a:schemeClr val="accent6">
                <a:satMod val="175000"/>
                <a:alpha val="40000"/>
              </a:schemeClr>
            </a:glow>
          </a:effectLst>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6374612" y="2836883"/>
            <a:ext cx="704538" cy="856571"/>
            <a:chOff x="5991463" y="1470443"/>
            <a:chExt cx="371475" cy="442912"/>
          </a:xfrm>
          <a:effectLst>
            <a:glow rad="495300">
              <a:schemeClr val="accent6">
                <a:satMod val="175000"/>
                <a:alpha val="40000"/>
              </a:schemeClr>
            </a:glow>
          </a:effectLst>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8046982" y="5335430"/>
            <a:ext cx="704538" cy="856571"/>
            <a:chOff x="5991463" y="1470443"/>
            <a:chExt cx="371475" cy="442912"/>
          </a:xfrm>
          <a:effectLst>
            <a:glow rad="495300">
              <a:schemeClr val="accent6">
                <a:satMod val="175000"/>
                <a:alpha val="40000"/>
              </a:schemeClr>
            </a:glow>
          </a:effectLst>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985764" y="3916792"/>
            <a:ext cx="704538" cy="856571"/>
            <a:chOff x="5991463" y="1470443"/>
            <a:chExt cx="371475" cy="442912"/>
          </a:xfrm>
          <a:effectLst>
            <a:glow rad="495300">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857440" y="2728309"/>
            <a:ext cx="704538" cy="856571"/>
            <a:chOff x="5991463" y="1470443"/>
            <a:chExt cx="371475" cy="442912"/>
          </a:xfrm>
          <a:effectLst>
            <a:glow rad="495300">
              <a:schemeClr val="accent6">
                <a:satMod val="175000"/>
                <a:alpha val="40000"/>
              </a:schemeClr>
            </a:glow>
          </a:effectLst>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8386315" y="1859816"/>
            <a:ext cx="704538" cy="856571"/>
            <a:chOff x="5991463" y="1470443"/>
            <a:chExt cx="371475" cy="442912"/>
          </a:xfrm>
          <a:effectLst>
            <a:glow rad="496490">
              <a:schemeClr val="accent6">
                <a:satMod val="175000"/>
                <a:alpha val="40000"/>
              </a:schemeClr>
            </a:glow>
          </a:effectLst>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4027834" y="2225383"/>
            <a:ext cx="704538" cy="856571"/>
            <a:chOff x="5991463" y="1470443"/>
            <a:chExt cx="371475" cy="442912"/>
          </a:xfrm>
          <a:effectLst>
            <a:glow rad="495300">
              <a:schemeClr val="accent6">
                <a:satMod val="175000"/>
                <a:alpha val="40000"/>
              </a:schemeClr>
            </a:glow>
          </a:effectLst>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3" name="Rounded Rectangle 42">
            <a:extLst>
              <a:ext uri="{FF2B5EF4-FFF2-40B4-BE49-F238E27FC236}">
                <a16:creationId xmlns:a16="http://schemas.microsoft.com/office/drawing/2014/main" id="{1A825211-2F50-741A-F98B-B4FA1E20874C}"/>
              </a:ext>
            </a:extLst>
          </p:cNvPr>
          <p:cNvSpPr/>
          <p:nvPr/>
        </p:nvSpPr>
        <p:spPr>
          <a:xfrm>
            <a:off x="10014799" y="4275999"/>
            <a:ext cx="2040057" cy="1990242"/>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But how do we relate </a:t>
            </a:r>
            <a:r>
              <a:rPr lang="en-US" sz="2000" b="1" dirty="0"/>
              <a:t>all</a:t>
            </a:r>
            <a:r>
              <a:rPr lang="en-US" sz="2000" dirty="0"/>
              <a:t> the locks together?</a:t>
            </a:r>
          </a:p>
        </p:txBody>
      </p:sp>
      <p:sp>
        <p:nvSpPr>
          <p:cNvPr id="41" name="Rounded Rectangle 40">
            <a:extLst>
              <a:ext uri="{FF2B5EF4-FFF2-40B4-BE49-F238E27FC236}">
                <a16:creationId xmlns:a16="http://schemas.microsoft.com/office/drawing/2014/main" id="{6823AAB1-0F77-592D-D7BB-7D7C3CC9F2F8}"/>
              </a:ext>
            </a:extLst>
          </p:cNvPr>
          <p:cNvSpPr/>
          <p:nvPr/>
        </p:nvSpPr>
        <p:spPr>
          <a:xfrm>
            <a:off x="10313233" y="2096199"/>
            <a:ext cx="1878767" cy="1803179"/>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We can talk about the invariant on a single lock</a:t>
            </a:r>
          </a:p>
        </p:txBody>
      </p:sp>
    </p:spTree>
    <p:extLst>
      <p:ext uri="{BB962C8B-B14F-4D97-AF65-F5344CB8AC3E}">
        <p14:creationId xmlns:p14="http://schemas.microsoft.com/office/powerpoint/2010/main" val="1136573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Spider Web File Transparent HQ PNG Download | FreePNGImg">
            <a:extLst>
              <a:ext uri="{FF2B5EF4-FFF2-40B4-BE49-F238E27FC236}">
                <a16:creationId xmlns:a16="http://schemas.microsoft.com/office/drawing/2014/main" id="{9F2134F0-8C58-0DA0-8871-462329F6C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79808">
            <a:off x="800316" y="2502719"/>
            <a:ext cx="8031119" cy="39760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a:t>But how do we reason globally?</a:t>
            </a:r>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62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Rounded Rectangle 44">
            <a:extLst>
              <a:ext uri="{FF2B5EF4-FFF2-40B4-BE49-F238E27FC236}">
                <a16:creationId xmlns:a16="http://schemas.microsoft.com/office/drawing/2014/main" id="{D4A73832-10F4-E5F2-683F-C129152DEA51}"/>
              </a:ext>
            </a:extLst>
          </p:cNvPr>
          <p:cNvSpPr/>
          <p:nvPr/>
        </p:nvSpPr>
        <p:spPr>
          <a:xfrm>
            <a:off x="9122980" y="1796283"/>
            <a:ext cx="2983962" cy="1977732"/>
          </a:xfrm>
          <a:prstGeom prst="roundRect">
            <a:avLst/>
          </a:prstGeom>
          <a:solidFill>
            <a:schemeClr val="accent4">
              <a:lumMod val="20000"/>
              <a:lumOff val="80000"/>
            </a:schemeClr>
          </a:solidFill>
          <a:ln w="57150">
            <a:solidFill>
              <a:schemeClr val="accent4">
                <a:lumMod val="50000"/>
              </a:schemeClr>
            </a:solidFill>
          </a:ln>
          <a:effectLst>
            <a:glow rad="139700">
              <a:schemeClr val="accent4">
                <a:satMod val="175000"/>
                <a:alpha val="40000"/>
              </a:schemeClr>
            </a:glow>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We need an invariant that “reaches across space”</a:t>
            </a:r>
          </a:p>
        </p:txBody>
      </p:sp>
    </p:spTree>
    <p:extLst>
      <p:ext uri="{BB962C8B-B14F-4D97-AF65-F5344CB8AC3E}">
        <p14:creationId xmlns:p14="http://schemas.microsoft.com/office/powerpoint/2010/main" val="128370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Picture 28" descr="Spider Web File Transparent HQ PNG Download | FreePNGImg">
            <a:extLst>
              <a:ext uri="{FF2B5EF4-FFF2-40B4-BE49-F238E27FC236}">
                <a16:creationId xmlns:a16="http://schemas.microsoft.com/office/drawing/2014/main" id="{7F4106A1-339E-5AAB-9B95-C41D3D464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63</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2" name="Rounded Rectangular Callout 21">
            <a:extLst>
              <a:ext uri="{FF2B5EF4-FFF2-40B4-BE49-F238E27FC236}">
                <a16:creationId xmlns:a16="http://schemas.microsoft.com/office/drawing/2014/main" id="{1650709C-D346-1F02-3ECC-6BC65405924D}"/>
              </a:ext>
            </a:extLst>
          </p:cNvPr>
          <p:cNvSpPr/>
          <p:nvPr/>
        </p:nvSpPr>
        <p:spPr>
          <a:xfrm>
            <a:off x="125696" y="5860825"/>
            <a:ext cx="2699185" cy="898529"/>
          </a:xfrm>
          <a:prstGeom prst="wedgeRoundRectCallout">
            <a:avLst>
              <a:gd name="adj1" fmla="val -1188"/>
              <a:gd name="adj2" fmla="val -136359"/>
              <a:gd name="adj3" fmla="val 16667"/>
            </a:avLst>
          </a:prstGeom>
          <a:solidFill>
            <a:schemeClr val="accent3">
              <a:lumMod val="20000"/>
              <a:lumOff val="80000"/>
            </a:schemeClr>
          </a:solidFill>
          <a:ln w="5715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Individual “handles” are owned by threads</a:t>
            </a:r>
          </a:p>
        </p:txBody>
      </p:sp>
      <p:sp>
        <p:nvSpPr>
          <p:cNvPr id="23" name="Rounded Rectangular Callout 22">
            <a:extLst>
              <a:ext uri="{FF2B5EF4-FFF2-40B4-BE49-F238E27FC236}">
                <a16:creationId xmlns:a16="http://schemas.microsoft.com/office/drawing/2014/main" id="{38EBC6E0-DC73-6377-24C6-1299CD0B8E44}"/>
              </a:ext>
            </a:extLst>
          </p:cNvPr>
          <p:cNvSpPr/>
          <p:nvPr/>
        </p:nvSpPr>
        <p:spPr>
          <a:xfrm>
            <a:off x="9362120" y="3123921"/>
            <a:ext cx="2699185" cy="898529"/>
          </a:xfrm>
          <a:prstGeom prst="wedgeRoundRectCallout">
            <a:avLst>
              <a:gd name="adj1" fmla="val -90932"/>
              <a:gd name="adj2" fmla="val 1115"/>
              <a:gd name="adj3" fmla="val 16667"/>
            </a:avLst>
          </a:prstGeom>
          <a:solidFill>
            <a:schemeClr val="accent3">
              <a:lumMod val="20000"/>
              <a:lumOff val="80000"/>
            </a:schemeClr>
          </a:solidFill>
          <a:ln w="5715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Queue data is shared </a:t>
            </a:r>
          </a:p>
        </p:txBody>
      </p:sp>
      <p:sp>
        <p:nvSpPr>
          <p:cNvPr id="28" name="Rounded Rectangle 27">
            <a:extLst>
              <a:ext uri="{FF2B5EF4-FFF2-40B4-BE49-F238E27FC236}">
                <a16:creationId xmlns:a16="http://schemas.microsoft.com/office/drawing/2014/main" id="{38CD6DDF-BC09-856C-B883-B7AF94AE95E7}"/>
              </a:ext>
            </a:extLst>
          </p:cNvPr>
          <p:cNvSpPr/>
          <p:nvPr/>
        </p:nvSpPr>
        <p:spPr>
          <a:xfrm>
            <a:off x="6320589" y="5833313"/>
            <a:ext cx="3978903" cy="926041"/>
          </a:xfrm>
          <a:prstGeom prst="roundRect">
            <a:avLst/>
          </a:prstGeom>
          <a:solidFill>
            <a:schemeClr val="accent3">
              <a:lumMod val="20000"/>
              <a:lumOff val="80000"/>
            </a:schemeClr>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9 separately owned objects that need to coordinate somehow …</a:t>
            </a:r>
          </a:p>
        </p:txBody>
      </p:sp>
    </p:spTree>
    <p:extLst>
      <p:ext uri="{BB962C8B-B14F-4D97-AF65-F5344CB8AC3E}">
        <p14:creationId xmlns:p14="http://schemas.microsoft.com/office/powerpoint/2010/main" val="117171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Picture 28" descr="Spider Web File Transparent HQ PNG Download | FreePNGImg">
            <a:extLst>
              <a:ext uri="{FF2B5EF4-FFF2-40B4-BE49-F238E27FC236}">
                <a16:creationId xmlns:a16="http://schemas.microsoft.com/office/drawing/2014/main" id="{7F4106A1-339E-5AAB-9B95-C41D3D464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64</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2"/>
            <a:ext cx="1734765" cy="692973"/>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157543"/>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2" name="Rounded Rectangular Callout 21">
            <a:extLst>
              <a:ext uri="{FF2B5EF4-FFF2-40B4-BE49-F238E27FC236}">
                <a16:creationId xmlns:a16="http://schemas.microsoft.com/office/drawing/2014/main" id="{1650709C-D346-1F02-3ECC-6BC65405924D}"/>
              </a:ext>
            </a:extLst>
          </p:cNvPr>
          <p:cNvSpPr/>
          <p:nvPr/>
        </p:nvSpPr>
        <p:spPr>
          <a:xfrm>
            <a:off x="125696" y="5860825"/>
            <a:ext cx="2699185" cy="898529"/>
          </a:xfrm>
          <a:prstGeom prst="wedgeRoundRectCallout">
            <a:avLst>
              <a:gd name="adj1" fmla="val -1188"/>
              <a:gd name="adj2" fmla="val -136359"/>
              <a:gd name="adj3" fmla="val 16667"/>
            </a:avLst>
          </a:prstGeom>
          <a:solidFill>
            <a:schemeClr val="accent3">
              <a:lumMod val="20000"/>
              <a:lumOff val="80000"/>
            </a:schemeClr>
          </a:solidFill>
          <a:ln w="5715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Individual “handles” are owned by threads</a:t>
            </a:r>
          </a:p>
        </p:txBody>
      </p:sp>
      <p:sp>
        <p:nvSpPr>
          <p:cNvPr id="23" name="Rounded Rectangular Callout 22">
            <a:extLst>
              <a:ext uri="{FF2B5EF4-FFF2-40B4-BE49-F238E27FC236}">
                <a16:creationId xmlns:a16="http://schemas.microsoft.com/office/drawing/2014/main" id="{38EBC6E0-DC73-6377-24C6-1299CD0B8E44}"/>
              </a:ext>
            </a:extLst>
          </p:cNvPr>
          <p:cNvSpPr/>
          <p:nvPr/>
        </p:nvSpPr>
        <p:spPr>
          <a:xfrm>
            <a:off x="9362120" y="3123921"/>
            <a:ext cx="2699185" cy="898529"/>
          </a:xfrm>
          <a:prstGeom prst="wedgeRoundRectCallout">
            <a:avLst>
              <a:gd name="adj1" fmla="val -90932"/>
              <a:gd name="adj2" fmla="val 1115"/>
              <a:gd name="adj3" fmla="val 16667"/>
            </a:avLst>
          </a:prstGeom>
          <a:solidFill>
            <a:schemeClr val="accent3">
              <a:lumMod val="20000"/>
              <a:lumOff val="80000"/>
            </a:schemeClr>
          </a:solidFill>
          <a:ln w="5715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Queue data is shared </a:t>
            </a:r>
          </a:p>
        </p:txBody>
      </p:sp>
      <p:sp>
        <p:nvSpPr>
          <p:cNvPr id="28" name="Rounded Rectangle 27">
            <a:extLst>
              <a:ext uri="{FF2B5EF4-FFF2-40B4-BE49-F238E27FC236}">
                <a16:creationId xmlns:a16="http://schemas.microsoft.com/office/drawing/2014/main" id="{38CD6DDF-BC09-856C-B883-B7AF94AE95E7}"/>
              </a:ext>
            </a:extLst>
          </p:cNvPr>
          <p:cNvSpPr/>
          <p:nvPr/>
        </p:nvSpPr>
        <p:spPr>
          <a:xfrm>
            <a:off x="6320589" y="5833313"/>
            <a:ext cx="3978903" cy="926041"/>
          </a:xfrm>
          <a:prstGeom prst="roundRect">
            <a:avLst/>
          </a:prstGeom>
          <a:solidFill>
            <a:schemeClr val="accent3">
              <a:lumMod val="20000"/>
              <a:lumOff val="80000"/>
            </a:schemeClr>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9 separately owned objects that need to coordinate somehow …</a:t>
            </a:r>
          </a:p>
        </p:txBody>
      </p:sp>
    </p:spTree>
    <p:extLst>
      <p:ext uri="{BB962C8B-B14F-4D97-AF65-F5344CB8AC3E}">
        <p14:creationId xmlns:p14="http://schemas.microsoft.com/office/powerpoint/2010/main" val="278712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65</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2"/>
            <a:ext cx="1734765" cy="692973"/>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157543"/>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051027"/>
      </p:ext>
    </p:ext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EF458D3-71D0-B9A8-1E37-3B8DD2F5802E}"/>
              </a:ext>
            </a:extLst>
          </p:cNvPr>
          <p:cNvGrpSpPr/>
          <p:nvPr/>
        </p:nvGrpSpPr>
        <p:grpSpPr>
          <a:xfrm>
            <a:off x="402479" y="2378984"/>
            <a:ext cx="7961042" cy="2636135"/>
            <a:chOff x="402479" y="2378984"/>
            <a:chExt cx="7961042" cy="2636135"/>
          </a:xfrm>
        </p:grpSpPr>
        <p:sp>
          <p:nvSpPr>
            <p:cNvPr id="58" name="Rectangle 57">
              <a:extLst>
                <a:ext uri="{FF2B5EF4-FFF2-40B4-BE49-F238E27FC236}">
                  <a16:creationId xmlns:a16="http://schemas.microsoft.com/office/drawing/2014/main" id="{A8D09E7D-B8C7-93EC-5099-A9F3E41CFF71}"/>
                </a:ext>
              </a:extLst>
            </p:cNvPr>
            <p:cNvSpPr/>
            <p:nvPr/>
          </p:nvSpPr>
          <p:spPr>
            <a:xfrm>
              <a:off x="402479" y="3109243"/>
              <a:ext cx="6435587" cy="1905876"/>
            </a:xfrm>
            <a:prstGeom prst="rect">
              <a:avLst/>
            </a:prstGeom>
            <a:solidFill>
              <a:schemeClr val="bg2">
                <a:alpha val="38692"/>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CC678140-C80B-003E-D4D9-BE25DBB24B36}"/>
                </a:ext>
              </a:extLst>
            </p:cNvPr>
            <p:cNvSpPr txBox="1"/>
            <p:nvPr/>
          </p:nvSpPr>
          <p:spPr>
            <a:xfrm>
              <a:off x="765560" y="3569595"/>
              <a:ext cx="2297672" cy="923330"/>
            </a:xfrm>
            <a:prstGeom prst="rect">
              <a:avLst/>
            </a:prstGeom>
            <a:noFill/>
          </p:spPr>
          <p:txBody>
            <a:bodyPr wrap="square" rtlCol="0">
              <a:spAutoFit/>
            </a:bodyPr>
            <a:lstStyle/>
            <a:p>
              <a:r>
                <a:rPr lang="en-US" sz="5400" dirty="0">
                  <a:solidFill>
                    <a:schemeClr val="bg1">
                      <a:lumMod val="50000"/>
                    </a:schemeClr>
                  </a:solidFill>
                  <a:latin typeface="Consolas" panose="020B0609020204030204" pitchFamily="49" charset="0"/>
                  <a:cs typeface="Consolas" panose="020B0609020204030204" pitchFamily="49" charset="0"/>
                </a:rPr>
                <a:t>Arc&lt;</a:t>
              </a:r>
            </a:p>
          </p:txBody>
        </p:sp>
        <p:sp>
          <p:nvSpPr>
            <p:cNvPr id="56" name="TextBox 55">
              <a:extLst>
                <a:ext uri="{FF2B5EF4-FFF2-40B4-BE49-F238E27FC236}">
                  <a16:creationId xmlns:a16="http://schemas.microsoft.com/office/drawing/2014/main" id="{3027EAF4-901F-7536-F50A-183C26A713EC}"/>
                </a:ext>
              </a:extLst>
            </p:cNvPr>
            <p:cNvSpPr txBox="1"/>
            <p:nvPr/>
          </p:nvSpPr>
          <p:spPr>
            <a:xfrm>
              <a:off x="6065849" y="3541043"/>
              <a:ext cx="2297672" cy="923330"/>
            </a:xfrm>
            <a:prstGeom prst="rect">
              <a:avLst/>
            </a:prstGeom>
            <a:noFill/>
          </p:spPr>
          <p:txBody>
            <a:bodyPr wrap="square" rtlCol="0">
              <a:spAutoFit/>
            </a:bodyPr>
            <a:lstStyle/>
            <a:p>
              <a:r>
                <a:rPr lang="en-US" sz="5400" dirty="0">
                  <a:solidFill>
                    <a:schemeClr val="bg1">
                      <a:lumMod val="50000"/>
                    </a:schemeClr>
                  </a:solidFill>
                  <a:latin typeface="Consolas" panose="020B0609020204030204" pitchFamily="49" charset="0"/>
                  <a:cs typeface="Consolas" panose="020B0609020204030204" pitchFamily="49" charset="0"/>
                </a:rPr>
                <a:t>&gt;</a:t>
              </a:r>
            </a:p>
          </p:txBody>
        </p:sp>
        <p:sp>
          <p:nvSpPr>
            <p:cNvPr id="59" name="TextBox 58">
              <a:extLst>
                <a:ext uri="{FF2B5EF4-FFF2-40B4-BE49-F238E27FC236}">
                  <a16:creationId xmlns:a16="http://schemas.microsoft.com/office/drawing/2014/main" id="{758DB612-C9DF-BF87-FAD2-CDD60F70B8DC}"/>
                </a:ext>
              </a:extLst>
            </p:cNvPr>
            <p:cNvSpPr txBox="1"/>
            <p:nvPr/>
          </p:nvSpPr>
          <p:spPr>
            <a:xfrm>
              <a:off x="402479" y="2378984"/>
              <a:ext cx="5474293" cy="646331"/>
            </a:xfrm>
            <a:prstGeom prst="rect">
              <a:avLst/>
            </a:prstGeom>
            <a:noFill/>
          </p:spPr>
          <p:txBody>
            <a:bodyPr wrap="square" rtlCol="0">
              <a:spAutoFit/>
            </a:bodyPr>
            <a:lstStyle/>
            <a:p>
              <a:r>
                <a:rPr lang="en-US" sz="3600" dirty="0"/>
                <a:t>Shared across threads:</a:t>
              </a:r>
            </a:p>
          </p:txBody>
        </p:sp>
      </p:grpSp>
      <p:sp>
        <p:nvSpPr>
          <p:cNvPr id="2" name="Title 1">
            <a:extLst>
              <a:ext uri="{FF2B5EF4-FFF2-40B4-BE49-F238E27FC236}">
                <a16:creationId xmlns:a16="http://schemas.microsoft.com/office/drawing/2014/main" id="{A7183194-2AD8-692F-1DA6-A95EC5602DA3}"/>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58CCFD2A-FB88-D5F4-77F8-86CDED94D299}"/>
              </a:ext>
            </a:extLst>
          </p:cNvPr>
          <p:cNvSpPr>
            <a:spLocks noGrp="1"/>
          </p:cNvSpPr>
          <p:nvPr>
            <p:ph type="sldNum" sz="quarter" idx="10"/>
          </p:nvPr>
        </p:nvSpPr>
        <p:spPr/>
        <p:txBody>
          <a:bodyPr/>
          <a:lstStyle/>
          <a:p>
            <a:fld id="{6244B543-AA52-EB47-B3A9-0A2A6FE25F7B}" type="slidenum">
              <a:rPr lang="en-US" smtClean="0"/>
              <a:t>66</a:t>
            </a:fld>
            <a:endParaRPr lang="en-US" dirty="0"/>
          </a:p>
        </p:txBody>
      </p:sp>
      <p:sp>
        <p:nvSpPr>
          <p:cNvPr id="38" name="Rounded Rectangle 37">
            <a:extLst>
              <a:ext uri="{FF2B5EF4-FFF2-40B4-BE49-F238E27FC236}">
                <a16:creationId xmlns:a16="http://schemas.microsoft.com/office/drawing/2014/main" id="{AB0F610E-A87A-2BD5-6A99-73CE1339C564}"/>
              </a:ext>
            </a:extLst>
          </p:cNvPr>
          <p:cNvSpPr/>
          <p:nvPr/>
        </p:nvSpPr>
        <p:spPr>
          <a:xfrm>
            <a:off x="2541972" y="3742302"/>
            <a:ext cx="350554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sp>
        <p:nvSpPr>
          <p:cNvPr id="10" name="Rectangle 9">
            <a:extLst>
              <a:ext uri="{FF2B5EF4-FFF2-40B4-BE49-F238E27FC236}">
                <a16:creationId xmlns:a16="http://schemas.microsoft.com/office/drawing/2014/main" id="{FE829387-27E0-A9D8-D447-B9308DD0CAB0}"/>
              </a:ext>
            </a:extLst>
          </p:cNvPr>
          <p:cNvSpPr/>
          <p:nvPr/>
        </p:nvSpPr>
        <p:spPr>
          <a:xfrm>
            <a:off x="9098093" y="1447167"/>
            <a:ext cx="2731478" cy="617191"/>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7245BF9-D469-D29F-7176-71BD89710577}"/>
              </a:ext>
            </a:extLst>
          </p:cNvPr>
          <p:cNvSpPr/>
          <p:nvPr/>
        </p:nvSpPr>
        <p:spPr>
          <a:xfrm>
            <a:off x="9098093" y="2073739"/>
            <a:ext cx="2731478" cy="715665"/>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0EA0D8A7-0078-2FF9-A5FF-49D7AD16AF6B}"/>
              </a:ext>
            </a:extLst>
          </p:cNvPr>
          <p:cNvSpPr/>
          <p:nvPr/>
        </p:nvSpPr>
        <p:spPr>
          <a:xfrm>
            <a:off x="9098093" y="2760333"/>
            <a:ext cx="2731478" cy="617190"/>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378A5E10-525F-FA2A-6728-7B5F5EA38B21}"/>
              </a:ext>
            </a:extLst>
          </p:cNvPr>
          <p:cNvSpPr/>
          <p:nvPr/>
        </p:nvSpPr>
        <p:spPr>
          <a:xfrm>
            <a:off x="9098093" y="3386905"/>
            <a:ext cx="2731478" cy="583428"/>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4149D634-6C56-8FA4-9C6A-C8E3B1F54088}"/>
              </a:ext>
            </a:extLst>
          </p:cNvPr>
          <p:cNvSpPr/>
          <p:nvPr/>
        </p:nvSpPr>
        <p:spPr>
          <a:xfrm>
            <a:off x="9098093" y="3961893"/>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1BFB270-4A6B-B472-DFBF-50E0569F6649}"/>
              </a:ext>
            </a:extLst>
          </p:cNvPr>
          <p:cNvSpPr/>
          <p:nvPr/>
        </p:nvSpPr>
        <p:spPr>
          <a:xfrm>
            <a:off x="9098093" y="4541573"/>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28F72D20-401D-FD95-EA4B-1995676052C7}"/>
              </a:ext>
            </a:extLst>
          </p:cNvPr>
          <p:cNvSpPr/>
          <p:nvPr/>
        </p:nvSpPr>
        <p:spPr>
          <a:xfrm>
            <a:off x="9098093" y="511093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09E62D29-791A-9C9D-C91F-D074382A7FEE}"/>
              </a:ext>
            </a:extLst>
          </p:cNvPr>
          <p:cNvSpPr/>
          <p:nvPr/>
        </p:nvSpPr>
        <p:spPr>
          <a:xfrm>
            <a:off x="9098093" y="569061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ADC412B4-DA16-5392-456C-F79F14BC6A34}"/>
              </a:ext>
            </a:extLst>
          </p:cNvPr>
          <p:cNvSpPr/>
          <p:nvPr/>
        </p:nvSpPr>
        <p:spPr>
          <a:xfrm>
            <a:off x="9376367" y="1550676"/>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8" name="Rounded Rectangle 47">
            <a:extLst>
              <a:ext uri="{FF2B5EF4-FFF2-40B4-BE49-F238E27FC236}">
                <a16:creationId xmlns:a16="http://schemas.microsoft.com/office/drawing/2014/main" id="{1CC6616B-D115-CEE1-2449-695F6496DEE9}"/>
              </a:ext>
            </a:extLst>
          </p:cNvPr>
          <p:cNvSpPr/>
          <p:nvPr/>
        </p:nvSpPr>
        <p:spPr>
          <a:xfrm>
            <a:off x="9376367" y="2839701"/>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9" name="Rounded Rectangle 48">
            <a:extLst>
              <a:ext uri="{FF2B5EF4-FFF2-40B4-BE49-F238E27FC236}">
                <a16:creationId xmlns:a16="http://schemas.microsoft.com/office/drawing/2014/main" id="{3D69AD1A-7AFD-C3C0-6AFA-99060F7D5201}"/>
              </a:ext>
            </a:extLst>
          </p:cNvPr>
          <p:cNvSpPr/>
          <p:nvPr/>
        </p:nvSpPr>
        <p:spPr>
          <a:xfrm>
            <a:off x="10094806" y="3448742"/>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0" name="Rounded Rectangle 49">
            <a:extLst>
              <a:ext uri="{FF2B5EF4-FFF2-40B4-BE49-F238E27FC236}">
                <a16:creationId xmlns:a16="http://schemas.microsoft.com/office/drawing/2014/main" id="{8F368C94-5368-1D90-06A5-F61754D8ABF2}"/>
              </a:ext>
            </a:extLst>
          </p:cNvPr>
          <p:cNvSpPr/>
          <p:nvPr/>
        </p:nvSpPr>
        <p:spPr>
          <a:xfrm>
            <a:off x="10001020" y="4038256"/>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1" name="Rounded Rectangle 50">
            <a:extLst>
              <a:ext uri="{FF2B5EF4-FFF2-40B4-BE49-F238E27FC236}">
                <a16:creationId xmlns:a16="http://schemas.microsoft.com/office/drawing/2014/main" id="{E0D938FE-AE4C-8B95-5E35-65876E17B04C}"/>
              </a:ext>
            </a:extLst>
          </p:cNvPr>
          <p:cNvSpPr/>
          <p:nvPr/>
        </p:nvSpPr>
        <p:spPr>
          <a:xfrm>
            <a:off x="9546498" y="2222512"/>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2" name="Rounded Rectangle 51">
            <a:extLst>
              <a:ext uri="{FF2B5EF4-FFF2-40B4-BE49-F238E27FC236}">
                <a16:creationId xmlns:a16="http://schemas.microsoft.com/office/drawing/2014/main" id="{EEB82A11-335D-566F-9699-8E0DBC3B143B}"/>
              </a:ext>
            </a:extLst>
          </p:cNvPr>
          <p:cNvSpPr/>
          <p:nvPr/>
        </p:nvSpPr>
        <p:spPr>
          <a:xfrm>
            <a:off x="9833109" y="459286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3" name="Rounded Rectangle 52">
            <a:extLst>
              <a:ext uri="{FF2B5EF4-FFF2-40B4-BE49-F238E27FC236}">
                <a16:creationId xmlns:a16="http://schemas.microsoft.com/office/drawing/2014/main" id="{3A90EAE6-8244-01E2-3B8F-57C8EE95A1E4}"/>
              </a:ext>
            </a:extLst>
          </p:cNvPr>
          <p:cNvSpPr/>
          <p:nvPr/>
        </p:nvSpPr>
        <p:spPr>
          <a:xfrm>
            <a:off x="9264414" y="5160614"/>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4" name="Rounded Rectangle 53">
            <a:extLst>
              <a:ext uri="{FF2B5EF4-FFF2-40B4-BE49-F238E27FC236}">
                <a16:creationId xmlns:a16="http://schemas.microsoft.com/office/drawing/2014/main" id="{084C55CD-A3B4-2DE2-C16F-B6FC2585809F}"/>
              </a:ext>
            </a:extLst>
          </p:cNvPr>
          <p:cNvSpPr/>
          <p:nvPr/>
        </p:nvSpPr>
        <p:spPr>
          <a:xfrm>
            <a:off x="9734880" y="5764704"/>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grpSp>
        <p:nvGrpSpPr>
          <p:cNvPr id="19" name="Group 18">
            <a:extLst>
              <a:ext uri="{FF2B5EF4-FFF2-40B4-BE49-F238E27FC236}">
                <a16:creationId xmlns:a16="http://schemas.microsoft.com/office/drawing/2014/main" id="{81D42C9C-C65D-1AE6-5462-C44E5769A0DB}"/>
              </a:ext>
            </a:extLst>
          </p:cNvPr>
          <p:cNvGrpSpPr/>
          <p:nvPr/>
        </p:nvGrpSpPr>
        <p:grpSpPr>
          <a:xfrm>
            <a:off x="7426888" y="1447167"/>
            <a:ext cx="1530576" cy="4784531"/>
            <a:chOff x="7426888" y="1447167"/>
            <a:chExt cx="1530576" cy="4784531"/>
          </a:xfrm>
        </p:grpSpPr>
        <p:sp>
          <p:nvSpPr>
            <p:cNvPr id="3" name="TextBox 2">
              <a:extLst>
                <a:ext uri="{FF2B5EF4-FFF2-40B4-BE49-F238E27FC236}">
                  <a16:creationId xmlns:a16="http://schemas.microsoft.com/office/drawing/2014/main" id="{1D3078A6-BE38-F827-1E7B-4661CD373361}"/>
                </a:ext>
              </a:extLst>
            </p:cNvPr>
            <p:cNvSpPr txBox="1"/>
            <p:nvPr/>
          </p:nvSpPr>
          <p:spPr>
            <a:xfrm>
              <a:off x="7426888" y="1447167"/>
              <a:ext cx="1481560" cy="461665"/>
            </a:xfrm>
            <a:prstGeom prst="rect">
              <a:avLst/>
            </a:prstGeom>
            <a:noFill/>
          </p:spPr>
          <p:txBody>
            <a:bodyPr wrap="square" rtlCol="0">
              <a:spAutoFit/>
            </a:bodyPr>
            <a:lstStyle/>
            <a:p>
              <a:r>
                <a:rPr lang="en-US" sz="2400" dirty="0"/>
                <a:t>Thread 1</a:t>
              </a:r>
            </a:p>
          </p:txBody>
        </p:sp>
        <p:sp>
          <p:nvSpPr>
            <p:cNvPr id="5" name="TextBox 4">
              <a:extLst>
                <a:ext uri="{FF2B5EF4-FFF2-40B4-BE49-F238E27FC236}">
                  <a16:creationId xmlns:a16="http://schemas.microsoft.com/office/drawing/2014/main" id="{5ED83BF4-7BA9-9DDA-9810-BAFA90A496DC}"/>
                </a:ext>
              </a:extLst>
            </p:cNvPr>
            <p:cNvSpPr txBox="1"/>
            <p:nvPr/>
          </p:nvSpPr>
          <p:spPr>
            <a:xfrm>
              <a:off x="7426888" y="2117876"/>
              <a:ext cx="1481560" cy="461665"/>
            </a:xfrm>
            <a:prstGeom prst="rect">
              <a:avLst/>
            </a:prstGeom>
            <a:noFill/>
          </p:spPr>
          <p:txBody>
            <a:bodyPr wrap="square" rtlCol="0">
              <a:spAutoFit/>
            </a:bodyPr>
            <a:lstStyle/>
            <a:p>
              <a:r>
                <a:rPr lang="en-US" sz="2400" dirty="0"/>
                <a:t>Thread 2</a:t>
              </a:r>
            </a:p>
          </p:txBody>
        </p:sp>
        <p:sp>
          <p:nvSpPr>
            <p:cNvPr id="6" name="TextBox 5">
              <a:extLst>
                <a:ext uri="{FF2B5EF4-FFF2-40B4-BE49-F238E27FC236}">
                  <a16:creationId xmlns:a16="http://schemas.microsoft.com/office/drawing/2014/main" id="{E5FA3C75-A966-63B5-4641-766E30620E28}"/>
                </a:ext>
              </a:extLst>
            </p:cNvPr>
            <p:cNvSpPr txBox="1"/>
            <p:nvPr/>
          </p:nvSpPr>
          <p:spPr>
            <a:xfrm>
              <a:off x="7426888" y="2749580"/>
              <a:ext cx="1481560" cy="461665"/>
            </a:xfrm>
            <a:prstGeom prst="rect">
              <a:avLst/>
            </a:prstGeom>
            <a:noFill/>
          </p:spPr>
          <p:txBody>
            <a:bodyPr wrap="square" rtlCol="0">
              <a:spAutoFit/>
            </a:bodyPr>
            <a:lstStyle/>
            <a:p>
              <a:r>
                <a:rPr lang="en-US" sz="2400" dirty="0"/>
                <a:t>Thread 3</a:t>
              </a:r>
            </a:p>
          </p:txBody>
        </p:sp>
        <p:sp>
          <p:nvSpPr>
            <p:cNvPr id="7" name="TextBox 6">
              <a:extLst>
                <a:ext uri="{FF2B5EF4-FFF2-40B4-BE49-F238E27FC236}">
                  <a16:creationId xmlns:a16="http://schemas.microsoft.com/office/drawing/2014/main" id="{0759AF9F-DA51-F3CB-AD6C-913138A1195A}"/>
                </a:ext>
              </a:extLst>
            </p:cNvPr>
            <p:cNvSpPr txBox="1"/>
            <p:nvPr/>
          </p:nvSpPr>
          <p:spPr>
            <a:xfrm>
              <a:off x="7426888" y="3363755"/>
              <a:ext cx="1481560" cy="461665"/>
            </a:xfrm>
            <a:prstGeom prst="rect">
              <a:avLst/>
            </a:prstGeom>
            <a:noFill/>
          </p:spPr>
          <p:txBody>
            <a:bodyPr wrap="square" rtlCol="0">
              <a:spAutoFit/>
            </a:bodyPr>
            <a:lstStyle/>
            <a:p>
              <a:r>
                <a:rPr lang="en-US" sz="2400" dirty="0"/>
                <a:t>Thread 4</a:t>
              </a:r>
            </a:p>
          </p:txBody>
        </p:sp>
        <p:sp>
          <p:nvSpPr>
            <p:cNvPr id="9" name="TextBox 8">
              <a:extLst>
                <a:ext uri="{FF2B5EF4-FFF2-40B4-BE49-F238E27FC236}">
                  <a16:creationId xmlns:a16="http://schemas.microsoft.com/office/drawing/2014/main" id="{63AEBF84-6918-DDBB-E89A-12A23626965C}"/>
                </a:ext>
              </a:extLst>
            </p:cNvPr>
            <p:cNvSpPr txBox="1"/>
            <p:nvPr/>
          </p:nvSpPr>
          <p:spPr>
            <a:xfrm>
              <a:off x="7475904" y="3957616"/>
              <a:ext cx="1481560" cy="461665"/>
            </a:xfrm>
            <a:prstGeom prst="rect">
              <a:avLst/>
            </a:prstGeom>
            <a:noFill/>
          </p:spPr>
          <p:txBody>
            <a:bodyPr wrap="square" rtlCol="0">
              <a:spAutoFit/>
            </a:bodyPr>
            <a:lstStyle/>
            <a:p>
              <a:r>
                <a:rPr lang="en-US" sz="2400" dirty="0"/>
                <a:t>Thread 5</a:t>
              </a:r>
            </a:p>
          </p:txBody>
        </p:sp>
        <p:sp>
          <p:nvSpPr>
            <p:cNvPr id="11" name="TextBox 10">
              <a:extLst>
                <a:ext uri="{FF2B5EF4-FFF2-40B4-BE49-F238E27FC236}">
                  <a16:creationId xmlns:a16="http://schemas.microsoft.com/office/drawing/2014/main" id="{3EDD503C-10EB-5F44-B52E-EEBD87B07B68}"/>
                </a:ext>
              </a:extLst>
            </p:cNvPr>
            <p:cNvSpPr txBox="1"/>
            <p:nvPr/>
          </p:nvSpPr>
          <p:spPr>
            <a:xfrm>
              <a:off x="7475904" y="4570450"/>
              <a:ext cx="1481560" cy="461665"/>
            </a:xfrm>
            <a:prstGeom prst="rect">
              <a:avLst/>
            </a:prstGeom>
            <a:noFill/>
          </p:spPr>
          <p:txBody>
            <a:bodyPr wrap="square" rtlCol="0">
              <a:spAutoFit/>
            </a:bodyPr>
            <a:lstStyle/>
            <a:p>
              <a:r>
                <a:rPr lang="en-US" sz="2400" dirty="0"/>
                <a:t>Thread 6</a:t>
              </a:r>
            </a:p>
          </p:txBody>
        </p:sp>
        <p:sp>
          <p:nvSpPr>
            <p:cNvPr id="12" name="TextBox 11">
              <a:extLst>
                <a:ext uri="{FF2B5EF4-FFF2-40B4-BE49-F238E27FC236}">
                  <a16:creationId xmlns:a16="http://schemas.microsoft.com/office/drawing/2014/main" id="{7414E7FE-222C-ACAE-1B7D-188B54470BBA}"/>
                </a:ext>
              </a:extLst>
            </p:cNvPr>
            <p:cNvSpPr txBox="1"/>
            <p:nvPr/>
          </p:nvSpPr>
          <p:spPr>
            <a:xfrm>
              <a:off x="7475904" y="5190580"/>
              <a:ext cx="1481560" cy="461665"/>
            </a:xfrm>
            <a:prstGeom prst="rect">
              <a:avLst/>
            </a:prstGeom>
            <a:noFill/>
          </p:spPr>
          <p:txBody>
            <a:bodyPr wrap="square" rtlCol="0">
              <a:spAutoFit/>
            </a:bodyPr>
            <a:lstStyle/>
            <a:p>
              <a:r>
                <a:rPr lang="en-US" sz="2400" dirty="0"/>
                <a:t>Thread 7</a:t>
              </a:r>
            </a:p>
          </p:txBody>
        </p:sp>
        <p:sp>
          <p:nvSpPr>
            <p:cNvPr id="13" name="TextBox 12">
              <a:extLst>
                <a:ext uri="{FF2B5EF4-FFF2-40B4-BE49-F238E27FC236}">
                  <a16:creationId xmlns:a16="http://schemas.microsoft.com/office/drawing/2014/main" id="{AC264075-2D74-275D-4D9F-3036719ECD27}"/>
                </a:ext>
              </a:extLst>
            </p:cNvPr>
            <p:cNvSpPr txBox="1"/>
            <p:nvPr/>
          </p:nvSpPr>
          <p:spPr>
            <a:xfrm>
              <a:off x="7475904" y="5770033"/>
              <a:ext cx="1481560" cy="461665"/>
            </a:xfrm>
            <a:prstGeom prst="rect">
              <a:avLst/>
            </a:prstGeom>
            <a:noFill/>
          </p:spPr>
          <p:txBody>
            <a:bodyPr wrap="square" rtlCol="0">
              <a:spAutoFit/>
            </a:bodyPr>
            <a:lstStyle/>
            <a:p>
              <a:r>
                <a:rPr lang="en-US" sz="2400" dirty="0"/>
                <a:t>Thread 8</a:t>
              </a:r>
            </a:p>
          </p:txBody>
        </p:sp>
      </p:grpSp>
      <p:pic>
        <p:nvPicPr>
          <p:cNvPr id="16" name="Picture 15" descr="Spider Web File Transparent HQ PNG Download | FreePNGImg">
            <a:extLst>
              <a:ext uri="{FF2B5EF4-FFF2-40B4-BE49-F238E27FC236}">
                <a16:creationId xmlns:a16="http://schemas.microsoft.com/office/drawing/2014/main" id="{76A3D049-69C5-7C6F-1CAB-7925C68430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9175" r="-124"/>
          <a:stretch/>
        </p:blipFill>
        <p:spPr bwMode="auto">
          <a:xfrm rot="16200000">
            <a:off x="4603964" y="1574035"/>
            <a:ext cx="5884989" cy="4792734"/>
          </a:xfrm>
          <a:prstGeom prst="triangl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30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9"/>
                                        </p:tgtEl>
                                        <p:attrNameLst>
                                          <p:attrName>style.opacity</p:attrName>
                                        </p:attrNameLst>
                                      </p:cBhvr>
                                      <p:to>
                                        <p:strVal val="0.25"/>
                                      </p:to>
                                    </p:set>
                                    <p:animEffect filter="image" prLst="opacity: 0.25">
                                      <p:cBhvr rctx="IE">
                                        <p:cTn id="7" dur="indefinite"/>
                                        <p:tgtEl>
                                          <p:spTgt spid="19"/>
                                        </p:tgtEl>
                                      </p:cBhvr>
                                    </p:animEffect>
                                  </p:childTnLst>
                                </p:cTn>
                              </p:par>
                              <p:par>
                                <p:cTn id="8" presetID="9" presetClass="emph" presetSubtype="0" nodeType="withEffect">
                                  <p:stCondLst>
                                    <p:cond delay="0"/>
                                  </p:stCondLst>
                                  <p:childTnLst>
                                    <p:set>
                                      <p:cBhvr>
                                        <p:cTn id="9" dur="indefinite"/>
                                        <p:tgtEl>
                                          <p:spTgt spid="17"/>
                                        </p:tgtEl>
                                        <p:attrNameLst>
                                          <p:attrName>style.opacity</p:attrName>
                                        </p:attrNameLst>
                                      </p:cBhvr>
                                      <p:to>
                                        <p:strVal val="0.25"/>
                                      </p:to>
                                    </p:set>
                                    <p:animEffect filter="image" prLst="opacity: 0.25">
                                      <p:cBhvr rctx="IE">
                                        <p:cTn id="10" dur="indefinite"/>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Picture 28" descr="Spider Web File Transparent HQ PNG Download | FreePNGImg">
            <a:extLst>
              <a:ext uri="{FF2B5EF4-FFF2-40B4-BE49-F238E27FC236}">
                <a16:creationId xmlns:a16="http://schemas.microsoft.com/office/drawing/2014/main" id="{7F4106A1-339E-5AAB-9B95-C41D3D464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67</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2"/>
            <a:ext cx="1734765" cy="692973"/>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157543"/>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Tree>
    <p:extLst>
      <p:ext uri="{BB962C8B-B14F-4D97-AF65-F5344CB8AC3E}">
        <p14:creationId xmlns:p14="http://schemas.microsoft.com/office/powerpoint/2010/main" val="240772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8D09E7D-B8C7-93EC-5099-A9F3E41CFF71}"/>
              </a:ext>
            </a:extLst>
          </p:cNvPr>
          <p:cNvSpPr/>
          <p:nvPr/>
        </p:nvSpPr>
        <p:spPr>
          <a:xfrm>
            <a:off x="5451615" y="3166217"/>
            <a:ext cx="6435587" cy="1905876"/>
          </a:xfrm>
          <a:prstGeom prst="rect">
            <a:avLst/>
          </a:prstGeom>
          <a:solidFill>
            <a:schemeClr val="bg2">
              <a:alpha val="38692"/>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7183194-2AD8-692F-1DA6-A95EC5602DA3}"/>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58CCFD2A-FB88-D5F4-77F8-86CDED94D299}"/>
              </a:ext>
            </a:extLst>
          </p:cNvPr>
          <p:cNvSpPr>
            <a:spLocks noGrp="1"/>
          </p:cNvSpPr>
          <p:nvPr>
            <p:ph type="sldNum" sz="quarter" idx="10"/>
          </p:nvPr>
        </p:nvSpPr>
        <p:spPr/>
        <p:txBody>
          <a:bodyPr/>
          <a:lstStyle/>
          <a:p>
            <a:fld id="{6244B543-AA52-EB47-B3A9-0A2A6FE25F7B}" type="slidenum">
              <a:rPr lang="en-US" smtClean="0"/>
              <a:t>68</a:t>
            </a:fld>
            <a:endParaRPr lang="en-US" dirty="0"/>
          </a:p>
        </p:txBody>
      </p:sp>
      <p:pic>
        <p:nvPicPr>
          <p:cNvPr id="8" name="Picture 7">
            <a:extLst>
              <a:ext uri="{FF2B5EF4-FFF2-40B4-BE49-F238E27FC236}">
                <a16:creationId xmlns:a16="http://schemas.microsoft.com/office/drawing/2014/main" id="{295F5ACD-247C-4C86-909F-3DEA21B033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rot="5400000">
            <a:off x="1024301" y="1734251"/>
            <a:ext cx="863600" cy="1460500"/>
          </a:xfrm>
          <a:prstGeom prst="rect">
            <a:avLst/>
          </a:prstGeom>
        </p:spPr>
      </p:pic>
      <p:sp>
        <p:nvSpPr>
          <p:cNvPr id="10" name="Rectangle 9">
            <a:extLst>
              <a:ext uri="{FF2B5EF4-FFF2-40B4-BE49-F238E27FC236}">
                <a16:creationId xmlns:a16="http://schemas.microsoft.com/office/drawing/2014/main" id="{FE829387-27E0-A9D8-D447-B9308DD0CAB0}"/>
              </a:ext>
            </a:extLst>
          </p:cNvPr>
          <p:cNvSpPr/>
          <p:nvPr/>
        </p:nvSpPr>
        <p:spPr>
          <a:xfrm>
            <a:off x="2180491" y="1569660"/>
            <a:ext cx="2731478" cy="617191"/>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7245BF9-D469-D29F-7176-71BD89710577}"/>
              </a:ext>
            </a:extLst>
          </p:cNvPr>
          <p:cNvSpPr/>
          <p:nvPr/>
        </p:nvSpPr>
        <p:spPr>
          <a:xfrm>
            <a:off x="2180491" y="2196232"/>
            <a:ext cx="2731478" cy="715665"/>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0EA0D8A7-0078-2FF9-A5FF-49D7AD16AF6B}"/>
              </a:ext>
            </a:extLst>
          </p:cNvPr>
          <p:cNvSpPr/>
          <p:nvPr/>
        </p:nvSpPr>
        <p:spPr>
          <a:xfrm>
            <a:off x="2180491" y="2882826"/>
            <a:ext cx="2731478" cy="617190"/>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378A5E10-525F-FA2A-6728-7B5F5EA38B21}"/>
              </a:ext>
            </a:extLst>
          </p:cNvPr>
          <p:cNvSpPr/>
          <p:nvPr/>
        </p:nvSpPr>
        <p:spPr>
          <a:xfrm>
            <a:off x="2180491" y="3509398"/>
            <a:ext cx="2731478" cy="583428"/>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4149D634-6C56-8FA4-9C6A-C8E3B1F54088}"/>
              </a:ext>
            </a:extLst>
          </p:cNvPr>
          <p:cNvSpPr/>
          <p:nvPr/>
        </p:nvSpPr>
        <p:spPr>
          <a:xfrm>
            <a:off x="2180491" y="408438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1BFB270-4A6B-B472-DFBF-50E0569F6649}"/>
              </a:ext>
            </a:extLst>
          </p:cNvPr>
          <p:cNvSpPr/>
          <p:nvPr/>
        </p:nvSpPr>
        <p:spPr>
          <a:xfrm>
            <a:off x="2180491" y="4664066"/>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28F72D20-401D-FD95-EA4B-1995676052C7}"/>
              </a:ext>
            </a:extLst>
          </p:cNvPr>
          <p:cNvSpPr/>
          <p:nvPr/>
        </p:nvSpPr>
        <p:spPr>
          <a:xfrm>
            <a:off x="2180491" y="5233429"/>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09E62D29-791A-9C9D-C91F-D074382A7FEE}"/>
              </a:ext>
            </a:extLst>
          </p:cNvPr>
          <p:cNvSpPr/>
          <p:nvPr/>
        </p:nvSpPr>
        <p:spPr>
          <a:xfrm>
            <a:off x="2180491" y="5813109"/>
            <a:ext cx="2731478" cy="577803"/>
          </a:xfrm>
          <a:prstGeom prst="rect">
            <a:avLst/>
          </a:prstGeom>
          <a:solidFill>
            <a:schemeClr val="accent3">
              <a:lumMod val="20000"/>
              <a:lumOff val="8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1" name="Picture 30">
            <a:extLst>
              <a:ext uri="{FF2B5EF4-FFF2-40B4-BE49-F238E27FC236}">
                <a16:creationId xmlns:a16="http://schemas.microsoft.com/office/drawing/2014/main" id="{91D7B562-E913-1822-4ECE-3E0EFAD05A72}"/>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rot="5400000">
            <a:off x="1012580" y="1062319"/>
            <a:ext cx="863600" cy="1460500"/>
          </a:xfrm>
          <a:prstGeom prst="rect">
            <a:avLst/>
          </a:prstGeom>
        </p:spPr>
      </p:pic>
      <p:pic>
        <p:nvPicPr>
          <p:cNvPr id="32" name="Picture 31">
            <a:extLst>
              <a:ext uri="{FF2B5EF4-FFF2-40B4-BE49-F238E27FC236}">
                <a16:creationId xmlns:a16="http://schemas.microsoft.com/office/drawing/2014/main" id="{1508B6F7-31E3-2881-FE6E-1E27C2F154CA}"/>
              </a:ext>
            </a:extLst>
          </p:cNvPr>
          <p:cNvPicPr>
            <a:picLocks noChangeAspect="1"/>
          </p:cNvPicPr>
          <p:nvPr/>
        </p:nvPicPr>
        <p:blipFill>
          <a:blip r:embed="rId2">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5400000">
            <a:off x="1025554" y="3078781"/>
            <a:ext cx="863600" cy="1460500"/>
          </a:xfrm>
          <a:prstGeom prst="rect">
            <a:avLst/>
          </a:prstGeom>
        </p:spPr>
      </p:pic>
      <p:pic>
        <p:nvPicPr>
          <p:cNvPr id="33" name="Picture 32">
            <a:extLst>
              <a:ext uri="{FF2B5EF4-FFF2-40B4-BE49-F238E27FC236}">
                <a16:creationId xmlns:a16="http://schemas.microsoft.com/office/drawing/2014/main" id="{BE770A96-F848-1695-ECE5-BDA83006AB8D}"/>
              </a:ext>
            </a:extLst>
          </p:cNvPr>
          <p:cNvPicPr>
            <a:picLocks noChangeAspect="1"/>
          </p:cNvPicPr>
          <p:nvPr/>
        </p:nvPicPr>
        <p:blipFill>
          <a:blip r:embed="rId2">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rot="5400000">
            <a:off x="1013833" y="2406849"/>
            <a:ext cx="863600" cy="1460500"/>
          </a:xfrm>
          <a:prstGeom prst="rect">
            <a:avLst/>
          </a:prstGeom>
        </p:spPr>
      </p:pic>
      <p:pic>
        <p:nvPicPr>
          <p:cNvPr id="34" name="Picture 33">
            <a:extLst>
              <a:ext uri="{FF2B5EF4-FFF2-40B4-BE49-F238E27FC236}">
                <a16:creationId xmlns:a16="http://schemas.microsoft.com/office/drawing/2014/main" id="{3AC70453-8F78-6CE6-CC13-4DC81CB4B031}"/>
              </a:ext>
            </a:extLst>
          </p:cNvPr>
          <p:cNvPicPr>
            <a:picLocks noChangeAspect="1"/>
          </p:cNvPicPr>
          <p:nvPr/>
        </p:nvPicPr>
        <p:blipFill>
          <a:blip r:embed="rId2">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rot="5400000">
            <a:off x="1023048" y="4234190"/>
            <a:ext cx="863600" cy="1460500"/>
          </a:xfrm>
          <a:prstGeom prst="rect">
            <a:avLst/>
          </a:prstGeom>
        </p:spPr>
      </p:pic>
      <p:pic>
        <p:nvPicPr>
          <p:cNvPr id="35" name="Picture 34">
            <a:extLst>
              <a:ext uri="{FF2B5EF4-FFF2-40B4-BE49-F238E27FC236}">
                <a16:creationId xmlns:a16="http://schemas.microsoft.com/office/drawing/2014/main" id="{66EE956C-B29A-EADC-16BE-9B9E5D0345F5}"/>
              </a:ext>
            </a:extLst>
          </p:cNvPr>
          <p:cNvPicPr>
            <a:picLocks noChangeAspect="1"/>
          </p:cNvPicPr>
          <p:nvPr/>
        </p:nvPicPr>
        <p:blipFill>
          <a:blip r:embed="rId2">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5400000">
            <a:off x="1011327" y="3679488"/>
            <a:ext cx="863600" cy="1460500"/>
          </a:xfrm>
          <a:prstGeom prst="rect">
            <a:avLst/>
          </a:prstGeom>
        </p:spPr>
      </p:pic>
      <p:pic>
        <p:nvPicPr>
          <p:cNvPr id="36" name="Picture 35">
            <a:extLst>
              <a:ext uri="{FF2B5EF4-FFF2-40B4-BE49-F238E27FC236}">
                <a16:creationId xmlns:a16="http://schemas.microsoft.com/office/drawing/2014/main" id="{3382F9C9-2959-0650-E65E-52D5E0FAC7B9}"/>
              </a:ext>
            </a:extLst>
          </p:cNvPr>
          <p:cNvPicPr>
            <a:picLocks noChangeAspect="1"/>
          </p:cNvPicPr>
          <p:nvPr/>
        </p:nvPicPr>
        <p:blipFill>
          <a:blip r:embed="rId2">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rot="5400000">
            <a:off x="1024301" y="5461490"/>
            <a:ext cx="863600" cy="1460500"/>
          </a:xfrm>
          <a:prstGeom prst="rect">
            <a:avLst/>
          </a:prstGeom>
        </p:spPr>
      </p:pic>
      <p:pic>
        <p:nvPicPr>
          <p:cNvPr id="37" name="Picture 36">
            <a:extLst>
              <a:ext uri="{FF2B5EF4-FFF2-40B4-BE49-F238E27FC236}">
                <a16:creationId xmlns:a16="http://schemas.microsoft.com/office/drawing/2014/main" id="{4D373FC8-E5E2-DFCD-6811-8627E4849E19}"/>
              </a:ext>
            </a:extLst>
          </p:cNvPr>
          <p:cNvPicPr>
            <a:picLocks noChangeAspect="1"/>
          </p:cNvPicPr>
          <p:nvPr/>
        </p:nvPicPr>
        <p:blipFill>
          <a:blip r:embed="rId2">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5400000">
            <a:off x="1012580" y="4836450"/>
            <a:ext cx="863600" cy="1460500"/>
          </a:xfrm>
          <a:prstGeom prst="rect">
            <a:avLst/>
          </a:prstGeom>
        </p:spPr>
      </p:pic>
      <p:sp>
        <p:nvSpPr>
          <p:cNvPr id="38" name="Rounded Rectangle 37">
            <a:extLst>
              <a:ext uri="{FF2B5EF4-FFF2-40B4-BE49-F238E27FC236}">
                <a16:creationId xmlns:a16="http://schemas.microsoft.com/office/drawing/2014/main" id="{AB0F610E-A87A-2BD5-6A99-73CE1339C564}"/>
              </a:ext>
            </a:extLst>
          </p:cNvPr>
          <p:cNvSpPr/>
          <p:nvPr/>
        </p:nvSpPr>
        <p:spPr>
          <a:xfrm>
            <a:off x="7591108" y="3799276"/>
            <a:ext cx="350554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sp>
        <p:nvSpPr>
          <p:cNvPr id="47" name="Rounded Rectangle 46">
            <a:extLst>
              <a:ext uri="{FF2B5EF4-FFF2-40B4-BE49-F238E27FC236}">
                <a16:creationId xmlns:a16="http://schemas.microsoft.com/office/drawing/2014/main" id="{ADC412B4-DA16-5392-456C-F79F14BC6A34}"/>
              </a:ext>
            </a:extLst>
          </p:cNvPr>
          <p:cNvSpPr/>
          <p:nvPr/>
        </p:nvSpPr>
        <p:spPr>
          <a:xfrm>
            <a:off x="2458765" y="1673169"/>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8" name="Rounded Rectangle 47">
            <a:extLst>
              <a:ext uri="{FF2B5EF4-FFF2-40B4-BE49-F238E27FC236}">
                <a16:creationId xmlns:a16="http://schemas.microsoft.com/office/drawing/2014/main" id="{1CC6616B-D115-CEE1-2449-695F6496DEE9}"/>
              </a:ext>
            </a:extLst>
          </p:cNvPr>
          <p:cNvSpPr/>
          <p:nvPr/>
        </p:nvSpPr>
        <p:spPr>
          <a:xfrm>
            <a:off x="2458765" y="2962194"/>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49" name="Rounded Rectangle 48">
            <a:extLst>
              <a:ext uri="{FF2B5EF4-FFF2-40B4-BE49-F238E27FC236}">
                <a16:creationId xmlns:a16="http://schemas.microsoft.com/office/drawing/2014/main" id="{3D69AD1A-7AFD-C3C0-6AFA-99060F7D5201}"/>
              </a:ext>
            </a:extLst>
          </p:cNvPr>
          <p:cNvSpPr/>
          <p:nvPr/>
        </p:nvSpPr>
        <p:spPr>
          <a:xfrm>
            <a:off x="3177204" y="3571235"/>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0" name="Rounded Rectangle 49">
            <a:extLst>
              <a:ext uri="{FF2B5EF4-FFF2-40B4-BE49-F238E27FC236}">
                <a16:creationId xmlns:a16="http://schemas.microsoft.com/office/drawing/2014/main" id="{8F368C94-5368-1D90-06A5-F61754D8ABF2}"/>
              </a:ext>
            </a:extLst>
          </p:cNvPr>
          <p:cNvSpPr/>
          <p:nvPr/>
        </p:nvSpPr>
        <p:spPr>
          <a:xfrm>
            <a:off x="3083418" y="4160749"/>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51" name="Rounded Rectangle 50">
            <a:extLst>
              <a:ext uri="{FF2B5EF4-FFF2-40B4-BE49-F238E27FC236}">
                <a16:creationId xmlns:a16="http://schemas.microsoft.com/office/drawing/2014/main" id="{E0D938FE-AE4C-8B95-5E35-65876E17B04C}"/>
              </a:ext>
            </a:extLst>
          </p:cNvPr>
          <p:cNvSpPr/>
          <p:nvPr/>
        </p:nvSpPr>
        <p:spPr>
          <a:xfrm>
            <a:off x="2628896" y="234500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2" name="Rounded Rectangle 51">
            <a:extLst>
              <a:ext uri="{FF2B5EF4-FFF2-40B4-BE49-F238E27FC236}">
                <a16:creationId xmlns:a16="http://schemas.microsoft.com/office/drawing/2014/main" id="{EEB82A11-335D-566F-9699-8E0DBC3B143B}"/>
              </a:ext>
            </a:extLst>
          </p:cNvPr>
          <p:cNvSpPr/>
          <p:nvPr/>
        </p:nvSpPr>
        <p:spPr>
          <a:xfrm>
            <a:off x="2915507" y="4715358"/>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3" name="Rounded Rectangle 52">
            <a:extLst>
              <a:ext uri="{FF2B5EF4-FFF2-40B4-BE49-F238E27FC236}">
                <a16:creationId xmlns:a16="http://schemas.microsoft.com/office/drawing/2014/main" id="{3A90EAE6-8244-01E2-3B8F-57C8EE95A1E4}"/>
              </a:ext>
            </a:extLst>
          </p:cNvPr>
          <p:cNvSpPr/>
          <p:nvPr/>
        </p:nvSpPr>
        <p:spPr>
          <a:xfrm>
            <a:off x="2346812" y="5283107"/>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4" name="Rounded Rectangle 53">
            <a:extLst>
              <a:ext uri="{FF2B5EF4-FFF2-40B4-BE49-F238E27FC236}">
                <a16:creationId xmlns:a16="http://schemas.microsoft.com/office/drawing/2014/main" id="{084C55CD-A3B4-2DE2-C16F-B6FC2585809F}"/>
              </a:ext>
            </a:extLst>
          </p:cNvPr>
          <p:cNvSpPr/>
          <p:nvPr/>
        </p:nvSpPr>
        <p:spPr>
          <a:xfrm>
            <a:off x="2817278" y="5887197"/>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55" name="TextBox 54">
            <a:extLst>
              <a:ext uri="{FF2B5EF4-FFF2-40B4-BE49-F238E27FC236}">
                <a16:creationId xmlns:a16="http://schemas.microsoft.com/office/drawing/2014/main" id="{CC678140-C80B-003E-D4D9-BE25DBB24B36}"/>
              </a:ext>
            </a:extLst>
          </p:cNvPr>
          <p:cNvSpPr txBox="1"/>
          <p:nvPr/>
        </p:nvSpPr>
        <p:spPr>
          <a:xfrm>
            <a:off x="5814696" y="3626569"/>
            <a:ext cx="2297672" cy="923330"/>
          </a:xfrm>
          <a:prstGeom prst="rect">
            <a:avLst/>
          </a:prstGeom>
          <a:noFill/>
        </p:spPr>
        <p:txBody>
          <a:bodyPr wrap="square" rtlCol="0">
            <a:spAutoFit/>
          </a:bodyPr>
          <a:lstStyle/>
          <a:p>
            <a:r>
              <a:rPr lang="en-US" sz="5400" dirty="0">
                <a:latin typeface="Consolas" panose="020B0609020204030204" pitchFamily="49" charset="0"/>
                <a:cs typeface="Consolas" panose="020B0609020204030204" pitchFamily="49" charset="0"/>
              </a:rPr>
              <a:t>Arc&lt;</a:t>
            </a:r>
          </a:p>
        </p:txBody>
      </p:sp>
      <p:sp>
        <p:nvSpPr>
          <p:cNvPr id="56" name="TextBox 55">
            <a:extLst>
              <a:ext uri="{FF2B5EF4-FFF2-40B4-BE49-F238E27FC236}">
                <a16:creationId xmlns:a16="http://schemas.microsoft.com/office/drawing/2014/main" id="{3027EAF4-901F-7536-F50A-183C26A713EC}"/>
              </a:ext>
            </a:extLst>
          </p:cNvPr>
          <p:cNvSpPr txBox="1"/>
          <p:nvPr/>
        </p:nvSpPr>
        <p:spPr>
          <a:xfrm>
            <a:off x="11230732" y="3598017"/>
            <a:ext cx="2297672" cy="923330"/>
          </a:xfrm>
          <a:prstGeom prst="rect">
            <a:avLst/>
          </a:prstGeom>
          <a:noFill/>
        </p:spPr>
        <p:txBody>
          <a:bodyPr wrap="square" rtlCol="0">
            <a:spAutoFit/>
          </a:bodyPr>
          <a:lstStyle/>
          <a:p>
            <a:r>
              <a:rPr lang="en-US" sz="5400" dirty="0">
                <a:latin typeface="Consolas" panose="020B0609020204030204" pitchFamily="49" charset="0"/>
                <a:cs typeface="Consolas" panose="020B0609020204030204" pitchFamily="49" charset="0"/>
              </a:rPr>
              <a:t>&gt;</a:t>
            </a:r>
          </a:p>
        </p:txBody>
      </p:sp>
      <p:sp>
        <p:nvSpPr>
          <p:cNvPr id="59" name="TextBox 58">
            <a:extLst>
              <a:ext uri="{FF2B5EF4-FFF2-40B4-BE49-F238E27FC236}">
                <a16:creationId xmlns:a16="http://schemas.microsoft.com/office/drawing/2014/main" id="{758DB612-C9DF-BF87-FAD2-CDD60F70B8DC}"/>
              </a:ext>
            </a:extLst>
          </p:cNvPr>
          <p:cNvSpPr txBox="1"/>
          <p:nvPr/>
        </p:nvSpPr>
        <p:spPr>
          <a:xfrm>
            <a:off x="5451615" y="2435958"/>
            <a:ext cx="5474293" cy="646331"/>
          </a:xfrm>
          <a:prstGeom prst="rect">
            <a:avLst/>
          </a:prstGeom>
          <a:noFill/>
        </p:spPr>
        <p:txBody>
          <a:bodyPr wrap="square" rtlCol="0">
            <a:spAutoFit/>
          </a:bodyPr>
          <a:lstStyle/>
          <a:p>
            <a:r>
              <a:rPr lang="en-US" sz="3600" dirty="0"/>
              <a:t>Shared across threads:</a:t>
            </a:r>
          </a:p>
        </p:txBody>
      </p:sp>
      <p:pic>
        <p:nvPicPr>
          <p:cNvPr id="62" name="Picture 61" descr="Spider Web File Transparent HQ PNG Download | FreePNGImg">
            <a:extLst>
              <a:ext uri="{FF2B5EF4-FFF2-40B4-BE49-F238E27FC236}">
                <a16:creationId xmlns:a16="http://schemas.microsoft.com/office/drawing/2014/main" id="{6725F51E-D771-E163-8113-D5922F28EB0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 t="39175" r="-124"/>
          <a:stretch/>
        </p:blipFill>
        <p:spPr bwMode="auto">
          <a:xfrm rot="5400000">
            <a:off x="3330546" y="1519139"/>
            <a:ext cx="5884989" cy="4792734"/>
          </a:xfrm>
          <a:prstGeom prst="triangl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493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Picture 28" descr="Spider Web File Transparent HQ PNG Download | FreePNGImg">
            <a:extLst>
              <a:ext uri="{FF2B5EF4-FFF2-40B4-BE49-F238E27FC236}">
                <a16:creationId xmlns:a16="http://schemas.microsoft.com/office/drawing/2014/main" id="{7F4106A1-339E-5AAB-9B95-C41D3D464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69</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2"/>
            <a:ext cx="1734765" cy="692973"/>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2157543"/>
            <a:ext cx="1436878" cy="434299"/>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2157543"/>
            <a:ext cx="1436878" cy="43430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434299"/>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429626"/>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2" name="Rounded Rectangular Callout 21">
            <a:extLst>
              <a:ext uri="{FF2B5EF4-FFF2-40B4-BE49-F238E27FC236}">
                <a16:creationId xmlns:a16="http://schemas.microsoft.com/office/drawing/2014/main" id="{1650709C-D346-1F02-3ECC-6BC65405924D}"/>
              </a:ext>
            </a:extLst>
          </p:cNvPr>
          <p:cNvSpPr/>
          <p:nvPr/>
        </p:nvSpPr>
        <p:spPr>
          <a:xfrm>
            <a:off x="125696" y="5860825"/>
            <a:ext cx="2699185" cy="898529"/>
          </a:xfrm>
          <a:prstGeom prst="wedgeRoundRectCallout">
            <a:avLst>
              <a:gd name="adj1" fmla="val -1188"/>
              <a:gd name="adj2" fmla="val -136359"/>
              <a:gd name="adj3" fmla="val 16667"/>
            </a:avLst>
          </a:prstGeom>
          <a:solidFill>
            <a:schemeClr val="accent3">
              <a:lumMod val="20000"/>
              <a:lumOff val="80000"/>
            </a:schemeClr>
          </a:solidFill>
          <a:ln w="5715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Individual “handles” are owned by threads</a:t>
            </a:r>
          </a:p>
        </p:txBody>
      </p:sp>
      <p:sp>
        <p:nvSpPr>
          <p:cNvPr id="23" name="Rounded Rectangular Callout 22">
            <a:extLst>
              <a:ext uri="{FF2B5EF4-FFF2-40B4-BE49-F238E27FC236}">
                <a16:creationId xmlns:a16="http://schemas.microsoft.com/office/drawing/2014/main" id="{38EBC6E0-DC73-6377-24C6-1299CD0B8E44}"/>
              </a:ext>
            </a:extLst>
          </p:cNvPr>
          <p:cNvSpPr/>
          <p:nvPr/>
        </p:nvSpPr>
        <p:spPr>
          <a:xfrm>
            <a:off x="9362120" y="3123921"/>
            <a:ext cx="2699185" cy="898529"/>
          </a:xfrm>
          <a:prstGeom prst="wedgeRoundRectCallout">
            <a:avLst>
              <a:gd name="adj1" fmla="val -90932"/>
              <a:gd name="adj2" fmla="val 1115"/>
              <a:gd name="adj3" fmla="val 16667"/>
            </a:avLst>
          </a:prstGeom>
          <a:solidFill>
            <a:schemeClr val="accent3">
              <a:lumMod val="20000"/>
              <a:lumOff val="80000"/>
            </a:schemeClr>
          </a:solidFill>
          <a:ln w="5715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Queue data is shared </a:t>
            </a:r>
          </a:p>
        </p:txBody>
      </p:sp>
      <p:sp>
        <p:nvSpPr>
          <p:cNvPr id="28" name="Rounded Rectangle 27">
            <a:extLst>
              <a:ext uri="{FF2B5EF4-FFF2-40B4-BE49-F238E27FC236}">
                <a16:creationId xmlns:a16="http://schemas.microsoft.com/office/drawing/2014/main" id="{38CD6DDF-BC09-856C-B883-B7AF94AE95E7}"/>
              </a:ext>
            </a:extLst>
          </p:cNvPr>
          <p:cNvSpPr/>
          <p:nvPr/>
        </p:nvSpPr>
        <p:spPr>
          <a:xfrm>
            <a:off x="6320589" y="5833313"/>
            <a:ext cx="3978903" cy="926041"/>
          </a:xfrm>
          <a:prstGeom prst="roundRect">
            <a:avLst/>
          </a:prstGeom>
          <a:solidFill>
            <a:schemeClr val="accent3">
              <a:lumMod val="20000"/>
              <a:lumOff val="80000"/>
            </a:schemeClr>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9 separately owned objects that need to coordinate somehow …</a:t>
            </a:r>
          </a:p>
        </p:txBody>
      </p:sp>
    </p:spTree>
    <p:extLst>
      <p:ext uri="{BB962C8B-B14F-4D97-AF65-F5344CB8AC3E}">
        <p14:creationId xmlns:p14="http://schemas.microsoft.com/office/powerpoint/2010/main" val="26310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34BF-020C-D18D-A2C6-4C098195B7C5}"/>
              </a:ext>
            </a:extLst>
          </p:cNvPr>
          <p:cNvSpPr>
            <a:spLocks noGrp="1"/>
          </p:cNvSpPr>
          <p:nvPr>
            <p:ph type="title"/>
          </p:nvPr>
        </p:nvSpPr>
        <p:spPr/>
        <p:txBody>
          <a:bodyPr/>
          <a:lstStyle/>
          <a:p>
            <a:r>
              <a:rPr lang="en-US" dirty="0"/>
              <a:t>Rules are bent, not broken</a:t>
            </a:r>
          </a:p>
        </p:txBody>
      </p:sp>
      <p:sp>
        <p:nvSpPr>
          <p:cNvPr id="4" name="Slide Number Placeholder 3">
            <a:extLst>
              <a:ext uri="{FF2B5EF4-FFF2-40B4-BE49-F238E27FC236}">
                <a16:creationId xmlns:a16="http://schemas.microsoft.com/office/drawing/2014/main" id="{64B2A9C5-2958-30A2-2C71-D575155B534D}"/>
              </a:ext>
            </a:extLst>
          </p:cNvPr>
          <p:cNvSpPr>
            <a:spLocks noGrp="1"/>
          </p:cNvSpPr>
          <p:nvPr>
            <p:ph type="sldNum" sz="quarter" idx="10"/>
          </p:nvPr>
        </p:nvSpPr>
        <p:spPr/>
        <p:txBody>
          <a:bodyPr/>
          <a:lstStyle/>
          <a:p>
            <a:fld id="{6244B543-AA52-EB47-B3A9-0A2A6FE25F7B}" type="slidenum">
              <a:rPr lang="en-US" smtClean="0"/>
              <a:t>7</a:t>
            </a:fld>
            <a:endParaRPr lang="en-US" dirty="0"/>
          </a:p>
        </p:txBody>
      </p:sp>
      <p:sp>
        <p:nvSpPr>
          <p:cNvPr id="6" name="Oval 5">
            <a:extLst>
              <a:ext uri="{FF2B5EF4-FFF2-40B4-BE49-F238E27FC236}">
                <a16:creationId xmlns:a16="http://schemas.microsoft.com/office/drawing/2014/main" id="{CEF902DD-11D9-2766-E42F-64BCC1ECC3B4}"/>
              </a:ext>
            </a:extLst>
          </p:cNvPr>
          <p:cNvSpPr/>
          <p:nvPr/>
        </p:nvSpPr>
        <p:spPr>
          <a:xfrm>
            <a:off x="-281354" y="2338753"/>
            <a:ext cx="12959862" cy="3341077"/>
          </a:xfrm>
          <a:prstGeom prst="ellipse">
            <a:avLst/>
          </a:prstGeom>
          <a:solidFill>
            <a:srgbClr val="DCDA1A"/>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6E967E4-1140-C215-145A-50BB5C468428}"/>
              </a:ext>
            </a:extLst>
          </p:cNvPr>
          <p:cNvSpPr/>
          <p:nvPr/>
        </p:nvSpPr>
        <p:spPr>
          <a:xfrm>
            <a:off x="-383931" y="2308226"/>
            <a:ext cx="12959862" cy="3341077"/>
          </a:xfrm>
          <a:prstGeom prst="ellipse">
            <a:avLst/>
          </a:prstGeom>
          <a:solidFill>
            <a:srgbClr val="DCDA1A"/>
          </a:solidFill>
          <a:ln w="152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D1D3039-8F44-BAFC-E148-37B21D5BCB92}"/>
              </a:ext>
            </a:extLst>
          </p:cNvPr>
          <p:cNvSpPr/>
          <p:nvPr/>
        </p:nvSpPr>
        <p:spPr>
          <a:xfrm>
            <a:off x="-149469" y="3429000"/>
            <a:ext cx="12490938" cy="1107830"/>
          </a:xfrm>
          <a:prstGeom prst="rect">
            <a:avLst/>
          </a:prstGeom>
          <a:solidFill>
            <a:srgbClr val="00B050"/>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ounded Rectangular Callout 13">
            <a:extLst>
              <a:ext uri="{FF2B5EF4-FFF2-40B4-BE49-F238E27FC236}">
                <a16:creationId xmlns:a16="http://schemas.microsoft.com/office/drawing/2014/main" id="{D92C88BC-7295-89BE-729D-5CD865531999}"/>
              </a:ext>
            </a:extLst>
          </p:cNvPr>
          <p:cNvSpPr/>
          <p:nvPr/>
        </p:nvSpPr>
        <p:spPr>
          <a:xfrm>
            <a:off x="6096001" y="5884986"/>
            <a:ext cx="4578626" cy="973014"/>
          </a:xfrm>
          <a:prstGeom prst="wedgeRoundRectCallout">
            <a:avLst>
              <a:gd name="adj1" fmla="val -44654"/>
              <a:gd name="adj2" fmla="val -148946"/>
              <a:gd name="adj3" fmla="val 16667"/>
            </a:avLst>
          </a:prstGeom>
          <a:solidFill>
            <a:srgbClr val="FFFF00"/>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But you can do a lot in here.</a:t>
            </a:r>
          </a:p>
        </p:txBody>
      </p:sp>
      <p:sp>
        <p:nvSpPr>
          <p:cNvPr id="15" name="Rounded Rectangular Callout 14">
            <a:extLst>
              <a:ext uri="{FF2B5EF4-FFF2-40B4-BE49-F238E27FC236}">
                <a16:creationId xmlns:a16="http://schemas.microsoft.com/office/drawing/2014/main" id="{2CC77213-796A-58FD-3570-9892C9E0BCA3}"/>
              </a:ext>
            </a:extLst>
          </p:cNvPr>
          <p:cNvSpPr/>
          <p:nvPr/>
        </p:nvSpPr>
        <p:spPr>
          <a:xfrm>
            <a:off x="7315200" y="232383"/>
            <a:ext cx="4378570" cy="1742094"/>
          </a:xfrm>
          <a:prstGeom prst="wedgeRoundRectCallout">
            <a:avLst>
              <a:gd name="adj1" fmla="val -48941"/>
              <a:gd name="adj2" fmla="val 65707"/>
              <a:gd name="adj3" fmla="val 16667"/>
            </a:avLst>
          </a:prstGeom>
          <a:solidFill>
            <a:schemeClr val="accent2">
              <a:lumMod val="75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solidFill>
              </a:rPr>
              <a:t>There </a:t>
            </a:r>
            <a:r>
              <a:rPr lang="en-US" sz="2800" i="1" dirty="0">
                <a:solidFill>
                  <a:schemeClr val="bg1"/>
                </a:solidFill>
              </a:rPr>
              <a:t>are</a:t>
            </a:r>
            <a:r>
              <a:rPr lang="en-US" sz="2800" dirty="0">
                <a:solidFill>
                  <a:schemeClr val="bg1"/>
                </a:solidFill>
              </a:rPr>
              <a:t> still lines you can’t cross …</a:t>
            </a:r>
          </a:p>
        </p:txBody>
      </p:sp>
    </p:spTree>
    <p:extLst>
      <p:ext uri="{BB962C8B-B14F-4D97-AF65-F5344CB8AC3E}">
        <p14:creationId xmlns:p14="http://schemas.microsoft.com/office/powerpoint/2010/main" val="331289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4" grpId="0" animBg="1"/>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630D01-300C-CCD2-8C6C-AB0250FCF486}"/>
              </a:ext>
            </a:extLst>
          </p:cNvPr>
          <p:cNvSpPr>
            <a:spLocks noGrp="1"/>
          </p:cNvSpPr>
          <p:nvPr>
            <p:ph type="sldNum" sz="quarter" idx="10"/>
          </p:nvPr>
        </p:nvSpPr>
        <p:spPr/>
        <p:txBody>
          <a:bodyPr/>
          <a:lstStyle/>
          <a:p>
            <a:fld id="{6244B543-AA52-EB47-B3A9-0A2A6FE25F7B}" type="slidenum">
              <a:rPr lang="en-US" smtClean="0"/>
              <a:t>70</a:t>
            </a:fld>
            <a:endParaRPr lang="en-US" dirty="0"/>
          </a:p>
        </p:txBody>
      </p:sp>
      <p:pic>
        <p:nvPicPr>
          <p:cNvPr id="13" name="Picture 12" descr="Spider Web File Transparent HQ PNG Download | FreePNGImg">
            <a:extLst>
              <a:ext uri="{FF2B5EF4-FFF2-40B4-BE49-F238E27FC236}">
                <a16:creationId xmlns:a16="http://schemas.microsoft.com/office/drawing/2014/main" id="{B8A7F6DA-4088-9544-7363-95307622A1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9175" r="-124"/>
          <a:stretch/>
        </p:blipFill>
        <p:spPr bwMode="auto">
          <a:xfrm rot="5400000">
            <a:off x="751438" y="381965"/>
            <a:ext cx="8647205" cy="4548850"/>
          </a:xfrm>
          <a:prstGeom prst="triangl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63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7929-A74B-BD4D-29B6-28C9A5DD87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F8381D-01A5-B094-D468-1FDEEA49F3F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6EAFD65-6404-0EBA-EA5D-EED53A016AF8}"/>
              </a:ext>
            </a:extLst>
          </p:cNvPr>
          <p:cNvSpPr>
            <a:spLocks noGrp="1"/>
          </p:cNvSpPr>
          <p:nvPr>
            <p:ph type="sldNum" sz="quarter" idx="10"/>
          </p:nvPr>
        </p:nvSpPr>
        <p:spPr/>
        <p:txBody>
          <a:bodyPr/>
          <a:lstStyle/>
          <a:p>
            <a:fld id="{6244B543-AA52-EB47-B3A9-0A2A6FE25F7B}" type="slidenum">
              <a:rPr lang="en-US" smtClean="0"/>
              <a:t>71</a:t>
            </a:fld>
            <a:endParaRPr lang="en-US" dirty="0"/>
          </a:p>
        </p:txBody>
      </p:sp>
    </p:spTree>
    <p:extLst>
      <p:ext uri="{BB962C8B-B14F-4D97-AF65-F5344CB8AC3E}">
        <p14:creationId xmlns:p14="http://schemas.microsoft.com/office/powerpoint/2010/main" val="13122564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pider Web File Transparent HQ PNG Download | FreePNGImg">
            <a:extLst>
              <a:ext uri="{FF2B5EF4-FFF2-40B4-BE49-F238E27FC236}">
                <a16:creationId xmlns:a16="http://schemas.microsoft.com/office/drawing/2014/main" id="{04F962E6-7516-7992-39BE-D158F024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75" y="2000951"/>
            <a:ext cx="8559688" cy="3306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F55F8-CFF4-8136-588D-B2563728BBF7}"/>
              </a:ext>
            </a:extLst>
          </p:cNvPr>
          <p:cNvSpPr>
            <a:spLocks noGrp="1"/>
          </p:cNvSpPr>
          <p:nvPr>
            <p:ph type="title"/>
          </p:nvPr>
        </p:nvSpPr>
        <p:spPr/>
        <p:txBody>
          <a:bodyPr/>
          <a:lstStyle/>
          <a:p>
            <a:r>
              <a:rPr lang="en-US" dirty="0"/>
              <a:t>Example 2: Producer/consumer queue</a:t>
            </a:r>
          </a:p>
        </p:txBody>
      </p:sp>
      <p:sp>
        <p:nvSpPr>
          <p:cNvPr id="4" name="Slide Number Placeholder 3">
            <a:extLst>
              <a:ext uri="{FF2B5EF4-FFF2-40B4-BE49-F238E27FC236}">
                <a16:creationId xmlns:a16="http://schemas.microsoft.com/office/drawing/2014/main" id="{75B16532-50FF-5DD5-8BB0-A9AD1E9C2C46}"/>
              </a:ext>
            </a:extLst>
          </p:cNvPr>
          <p:cNvSpPr>
            <a:spLocks noGrp="1"/>
          </p:cNvSpPr>
          <p:nvPr>
            <p:ph type="sldNum" sz="quarter" idx="10"/>
          </p:nvPr>
        </p:nvSpPr>
        <p:spPr/>
        <p:txBody>
          <a:bodyPr/>
          <a:lstStyle/>
          <a:p>
            <a:fld id="{6244B543-AA52-EB47-B3A9-0A2A6FE25F7B}" type="slidenum">
              <a:rPr lang="en-US" smtClean="0"/>
              <a:t>72</a:t>
            </a:fld>
            <a:endParaRPr lang="en-US" dirty="0"/>
          </a:p>
        </p:txBody>
      </p:sp>
      <p:sp>
        <p:nvSpPr>
          <p:cNvPr id="5" name="Rounded Rectangle 4">
            <a:extLst>
              <a:ext uri="{FF2B5EF4-FFF2-40B4-BE49-F238E27FC236}">
                <a16:creationId xmlns:a16="http://schemas.microsoft.com/office/drawing/2014/main" id="{EAFC4CDA-CBB2-136D-4FD7-59803525FDAD}"/>
              </a:ext>
            </a:extLst>
          </p:cNvPr>
          <p:cNvSpPr/>
          <p:nvPr/>
        </p:nvSpPr>
        <p:spPr>
          <a:xfrm>
            <a:off x="4047341" y="3284815"/>
            <a:ext cx="4209278" cy="617190"/>
          </a:xfrm>
          <a:prstGeom prst="round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Queue Buffer</a:t>
            </a:r>
          </a:p>
        </p:txBody>
      </p:sp>
      <p:cxnSp>
        <p:nvCxnSpPr>
          <p:cNvPr id="6" name="Straight Arrow Connector 5">
            <a:extLst>
              <a:ext uri="{FF2B5EF4-FFF2-40B4-BE49-F238E27FC236}">
                <a16:creationId xmlns:a16="http://schemas.microsoft.com/office/drawing/2014/main" id="{58B84F65-ECFF-647B-444F-E718D7DD9E01}"/>
              </a:ext>
            </a:extLst>
          </p:cNvPr>
          <p:cNvCxnSpPr>
            <a:cxnSpLocks/>
            <a:stCxn id="8" idx="2"/>
          </p:cNvCxnSpPr>
          <p:nvPr/>
        </p:nvCxnSpPr>
        <p:spPr>
          <a:xfrm>
            <a:off x="2630642" y="2591843"/>
            <a:ext cx="1734765"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747298-9030-DCA6-1CB0-ADA5582390C7}"/>
              </a:ext>
            </a:extLst>
          </p:cNvPr>
          <p:cNvCxnSpPr>
            <a:cxnSpLocks/>
            <a:stCxn id="9" idx="0"/>
          </p:cNvCxnSpPr>
          <p:nvPr/>
        </p:nvCxnSpPr>
        <p:spPr>
          <a:xfrm flipV="1">
            <a:off x="2465752" y="3902005"/>
            <a:ext cx="191137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2F65641E-5A48-AC7B-3250-9EF296E8A7BF}"/>
              </a:ext>
            </a:extLst>
          </p:cNvPr>
          <p:cNvSpPr/>
          <p:nvPr/>
        </p:nvSpPr>
        <p:spPr>
          <a:xfrm>
            <a:off x="1912203"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sp>
        <p:nvSpPr>
          <p:cNvPr id="9" name="Rounded Rectangle 8">
            <a:extLst>
              <a:ext uri="{FF2B5EF4-FFF2-40B4-BE49-F238E27FC236}">
                <a16:creationId xmlns:a16="http://schemas.microsoft.com/office/drawing/2014/main" id="{ABFFAB14-E55F-9CD8-5C7E-7CF5748A1C92}"/>
              </a:ext>
            </a:extLst>
          </p:cNvPr>
          <p:cNvSpPr/>
          <p:nvPr/>
        </p:nvSpPr>
        <p:spPr>
          <a:xfrm>
            <a:off x="1579402"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0" name="Rounded Rectangle 9">
            <a:extLst>
              <a:ext uri="{FF2B5EF4-FFF2-40B4-BE49-F238E27FC236}">
                <a16:creationId xmlns:a16="http://schemas.microsoft.com/office/drawing/2014/main" id="{8AE4FC8C-1DF6-C125-7477-823601E7E69A}"/>
              </a:ext>
            </a:extLst>
          </p:cNvPr>
          <p:cNvSpPr/>
          <p:nvPr/>
        </p:nvSpPr>
        <p:spPr>
          <a:xfrm>
            <a:off x="6655046"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1" name="Straight Arrow Connector 10">
            <a:extLst>
              <a:ext uri="{FF2B5EF4-FFF2-40B4-BE49-F238E27FC236}">
                <a16:creationId xmlns:a16="http://schemas.microsoft.com/office/drawing/2014/main" id="{48DA5414-3574-B094-835C-10055CAC0BBC}"/>
              </a:ext>
            </a:extLst>
          </p:cNvPr>
          <p:cNvCxnSpPr>
            <a:cxnSpLocks/>
            <a:stCxn id="12" idx="2"/>
          </p:cNvCxnSpPr>
          <p:nvPr/>
        </p:nvCxnSpPr>
        <p:spPr>
          <a:xfrm>
            <a:off x="5083846"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08797624-7F18-E17F-51E8-0AE2C2AC6476}"/>
              </a:ext>
            </a:extLst>
          </p:cNvPr>
          <p:cNvSpPr/>
          <p:nvPr/>
        </p:nvSpPr>
        <p:spPr>
          <a:xfrm>
            <a:off x="4365407"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3" name="Straight Arrow Connector 12">
            <a:extLst>
              <a:ext uri="{FF2B5EF4-FFF2-40B4-BE49-F238E27FC236}">
                <a16:creationId xmlns:a16="http://schemas.microsoft.com/office/drawing/2014/main" id="{5EE490B6-DB72-DC8B-FFB0-EB551D183646}"/>
              </a:ext>
            </a:extLst>
          </p:cNvPr>
          <p:cNvCxnSpPr>
            <a:cxnSpLocks/>
            <a:stCxn id="10" idx="2"/>
          </p:cNvCxnSpPr>
          <p:nvPr/>
        </p:nvCxnSpPr>
        <p:spPr>
          <a:xfrm>
            <a:off x="7373485" y="2591843"/>
            <a:ext cx="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30890-AF75-3298-50B6-8EAE9022DA82}"/>
              </a:ext>
            </a:extLst>
          </p:cNvPr>
          <p:cNvSpPr/>
          <p:nvPr/>
        </p:nvSpPr>
        <p:spPr>
          <a:xfrm>
            <a:off x="8944685" y="1974653"/>
            <a:ext cx="1436878" cy="617190"/>
          </a:xfrm>
          <a:prstGeom prst="roundRect">
            <a:avLst/>
          </a:prstGeom>
          <a:solidFill>
            <a:schemeClr val="bg1"/>
          </a:solidFill>
          <a:ln w="1016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Producer</a:t>
            </a:r>
          </a:p>
        </p:txBody>
      </p:sp>
      <p:cxnSp>
        <p:nvCxnSpPr>
          <p:cNvPr id="15" name="Straight Arrow Connector 14">
            <a:extLst>
              <a:ext uri="{FF2B5EF4-FFF2-40B4-BE49-F238E27FC236}">
                <a16:creationId xmlns:a16="http://schemas.microsoft.com/office/drawing/2014/main" id="{87E23D37-F79F-9A05-9976-3C0B60623276}"/>
              </a:ext>
            </a:extLst>
          </p:cNvPr>
          <p:cNvCxnSpPr>
            <a:cxnSpLocks/>
            <a:stCxn id="14" idx="2"/>
          </p:cNvCxnSpPr>
          <p:nvPr/>
        </p:nvCxnSpPr>
        <p:spPr>
          <a:xfrm flipH="1">
            <a:off x="8091924" y="2591843"/>
            <a:ext cx="1571200" cy="692972"/>
          </a:xfrm>
          <a:prstGeom prst="straightConnector1">
            <a:avLst/>
          </a:prstGeom>
          <a:ln w="101600" cap="flat">
            <a:solidFill>
              <a:srgbClr val="72720F"/>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353A67E-50A8-D90D-B65A-2C5EC6A16B9C}"/>
              </a:ext>
            </a:extLst>
          </p:cNvPr>
          <p:cNvSpPr/>
          <p:nvPr/>
        </p:nvSpPr>
        <p:spPr>
          <a:xfrm>
            <a:off x="4032606"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7" name="Rounded Rectangle 16">
            <a:extLst>
              <a:ext uri="{FF2B5EF4-FFF2-40B4-BE49-F238E27FC236}">
                <a16:creationId xmlns:a16="http://schemas.microsoft.com/office/drawing/2014/main" id="{7FD8A44D-FE92-98A2-390B-E24733B6B521}"/>
              </a:ext>
            </a:extLst>
          </p:cNvPr>
          <p:cNvSpPr/>
          <p:nvPr/>
        </p:nvSpPr>
        <p:spPr>
          <a:xfrm>
            <a:off x="6485810" y="4694528"/>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sp>
        <p:nvSpPr>
          <p:cNvPr id="18" name="Rounded Rectangle 17">
            <a:extLst>
              <a:ext uri="{FF2B5EF4-FFF2-40B4-BE49-F238E27FC236}">
                <a16:creationId xmlns:a16="http://schemas.microsoft.com/office/drawing/2014/main" id="{7E7F443C-B60C-45A4-36B5-81A80FC4BA76}"/>
              </a:ext>
            </a:extLst>
          </p:cNvPr>
          <p:cNvSpPr/>
          <p:nvPr/>
        </p:nvSpPr>
        <p:spPr>
          <a:xfrm>
            <a:off x="8939014" y="4689855"/>
            <a:ext cx="1772699" cy="617190"/>
          </a:xfrm>
          <a:prstGeom prst="roundRect">
            <a:avLst/>
          </a:prstGeom>
          <a:solidFill>
            <a:schemeClr val="bg1"/>
          </a:solidFill>
          <a:ln w="1016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Consumer</a:t>
            </a:r>
          </a:p>
        </p:txBody>
      </p:sp>
      <p:cxnSp>
        <p:nvCxnSpPr>
          <p:cNvPr id="19" name="Straight Arrow Connector 18">
            <a:extLst>
              <a:ext uri="{FF2B5EF4-FFF2-40B4-BE49-F238E27FC236}">
                <a16:creationId xmlns:a16="http://schemas.microsoft.com/office/drawing/2014/main" id="{5A0B2A9F-F3B4-CF4C-11CD-C94BF6748DA9}"/>
              </a:ext>
            </a:extLst>
          </p:cNvPr>
          <p:cNvCxnSpPr>
            <a:cxnSpLocks/>
          </p:cNvCxnSpPr>
          <p:nvPr/>
        </p:nvCxnSpPr>
        <p:spPr>
          <a:xfrm flipV="1">
            <a:off x="4962173"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6BAE35-5B61-F2CB-F8E0-67A347018855}"/>
              </a:ext>
            </a:extLst>
          </p:cNvPr>
          <p:cNvCxnSpPr>
            <a:cxnSpLocks/>
          </p:cNvCxnSpPr>
          <p:nvPr/>
        </p:nvCxnSpPr>
        <p:spPr>
          <a:xfrm flipV="1">
            <a:off x="7378088" y="3902005"/>
            <a:ext cx="0"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DC1829-1689-FEE6-F5CA-728E0CD0F9A7}"/>
              </a:ext>
            </a:extLst>
          </p:cNvPr>
          <p:cNvCxnSpPr>
            <a:cxnSpLocks/>
          </p:cNvCxnSpPr>
          <p:nvPr/>
        </p:nvCxnSpPr>
        <p:spPr>
          <a:xfrm flipH="1" flipV="1">
            <a:off x="8034728" y="3902005"/>
            <a:ext cx="1823266" cy="787850"/>
          </a:xfrm>
          <a:prstGeom prst="straightConnector1">
            <a:avLst/>
          </a:prstGeom>
          <a:ln w="101600" cap="flat">
            <a:solidFill>
              <a:srgbClr val="72720F"/>
            </a:solidFill>
            <a:prstDash val="sysDot"/>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C64E26-F6AC-1F1E-8C46-584C976F25DC}"/>
              </a:ext>
            </a:extLst>
          </p:cNvPr>
          <p:cNvSpPr txBox="1"/>
          <p:nvPr/>
        </p:nvSpPr>
        <p:spPr>
          <a:xfrm>
            <a:off x="4474537" y="1447172"/>
            <a:ext cx="1436878" cy="400110"/>
          </a:xfrm>
          <a:prstGeom prst="rect">
            <a:avLst/>
          </a:prstGeom>
          <a:noFill/>
        </p:spPr>
        <p:txBody>
          <a:bodyPr wrap="square" rtlCol="0">
            <a:spAutoFit/>
          </a:bodyPr>
          <a:lstStyle/>
          <a:p>
            <a:r>
              <a:rPr lang="en-US" sz="2000" dirty="0"/>
              <a:t>Thread 2</a:t>
            </a:r>
          </a:p>
        </p:txBody>
      </p:sp>
      <p:sp>
        <p:nvSpPr>
          <p:cNvPr id="36" name="TextBox 35">
            <a:extLst>
              <a:ext uri="{FF2B5EF4-FFF2-40B4-BE49-F238E27FC236}">
                <a16:creationId xmlns:a16="http://schemas.microsoft.com/office/drawing/2014/main" id="{6C258DFF-13BE-4E31-88FB-1B6484836868}"/>
              </a:ext>
            </a:extLst>
          </p:cNvPr>
          <p:cNvSpPr txBox="1"/>
          <p:nvPr/>
        </p:nvSpPr>
        <p:spPr>
          <a:xfrm>
            <a:off x="2065027" y="1447172"/>
            <a:ext cx="1436878" cy="400110"/>
          </a:xfrm>
          <a:prstGeom prst="rect">
            <a:avLst/>
          </a:prstGeom>
          <a:noFill/>
        </p:spPr>
        <p:txBody>
          <a:bodyPr wrap="square" rtlCol="0">
            <a:spAutoFit/>
          </a:bodyPr>
          <a:lstStyle/>
          <a:p>
            <a:r>
              <a:rPr lang="en-US" sz="2000" dirty="0"/>
              <a:t>Thread 1</a:t>
            </a:r>
          </a:p>
        </p:txBody>
      </p:sp>
      <p:sp>
        <p:nvSpPr>
          <p:cNvPr id="37" name="TextBox 36">
            <a:extLst>
              <a:ext uri="{FF2B5EF4-FFF2-40B4-BE49-F238E27FC236}">
                <a16:creationId xmlns:a16="http://schemas.microsoft.com/office/drawing/2014/main" id="{93187C05-426F-548C-F3EC-4425AAF4006D}"/>
              </a:ext>
            </a:extLst>
          </p:cNvPr>
          <p:cNvSpPr txBox="1"/>
          <p:nvPr/>
        </p:nvSpPr>
        <p:spPr>
          <a:xfrm>
            <a:off x="6807046" y="1447172"/>
            <a:ext cx="1436878" cy="400110"/>
          </a:xfrm>
          <a:prstGeom prst="rect">
            <a:avLst/>
          </a:prstGeom>
          <a:noFill/>
        </p:spPr>
        <p:txBody>
          <a:bodyPr wrap="square" rtlCol="0">
            <a:spAutoFit/>
          </a:bodyPr>
          <a:lstStyle/>
          <a:p>
            <a:r>
              <a:rPr lang="en-US" sz="2000" dirty="0"/>
              <a:t>Thread 3</a:t>
            </a:r>
          </a:p>
        </p:txBody>
      </p:sp>
      <p:sp>
        <p:nvSpPr>
          <p:cNvPr id="38" name="TextBox 37">
            <a:extLst>
              <a:ext uri="{FF2B5EF4-FFF2-40B4-BE49-F238E27FC236}">
                <a16:creationId xmlns:a16="http://schemas.microsoft.com/office/drawing/2014/main" id="{CFE42628-7F0E-A945-9FBB-5105990C4269}"/>
              </a:ext>
            </a:extLst>
          </p:cNvPr>
          <p:cNvSpPr txBox="1"/>
          <p:nvPr/>
        </p:nvSpPr>
        <p:spPr>
          <a:xfrm>
            <a:off x="9139555" y="1420873"/>
            <a:ext cx="1436878" cy="400110"/>
          </a:xfrm>
          <a:prstGeom prst="rect">
            <a:avLst/>
          </a:prstGeom>
          <a:noFill/>
        </p:spPr>
        <p:txBody>
          <a:bodyPr wrap="square" rtlCol="0">
            <a:spAutoFit/>
          </a:bodyPr>
          <a:lstStyle/>
          <a:p>
            <a:r>
              <a:rPr lang="en-US" sz="2000" dirty="0"/>
              <a:t>Thread 4</a:t>
            </a:r>
          </a:p>
        </p:txBody>
      </p:sp>
      <p:sp>
        <p:nvSpPr>
          <p:cNvPr id="39" name="TextBox 38">
            <a:extLst>
              <a:ext uri="{FF2B5EF4-FFF2-40B4-BE49-F238E27FC236}">
                <a16:creationId xmlns:a16="http://schemas.microsoft.com/office/drawing/2014/main" id="{3E123BC6-432C-6F9A-11FB-39EF840F4824}"/>
              </a:ext>
            </a:extLst>
          </p:cNvPr>
          <p:cNvSpPr txBox="1"/>
          <p:nvPr/>
        </p:nvSpPr>
        <p:spPr>
          <a:xfrm>
            <a:off x="1892508" y="5433203"/>
            <a:ext cx="1436878" cy="400110"/>
          </a:xfrm>
          <a:prstGeom prst="rect">
            <a:avLst/>
          </a:prstGeom>
          <a:noFill/>
        </p:spPr>
        <p:txBody>
          <a:bodyPr wrap="square" rtlCol="0">
            <a:spAutoFit/>
          </a:bodyPr>
          <a:lstStyle/>
          <a:p>
            <a:r>
              <a:rPr lang="en-US" sz="2000" dirty="0"/>
              <a:t>Thread 5</a:t>
            </a:r>
          </a:p>
        </p:txBody>
      </p:sp>
      <p:sp>
        <p:nvSpPr>
          <p:cNvPr id="40" name="TextBox 39">
            <a:extLst>
              <a:ext uri="{FF2B5EF4-FFF2-40B4-BE49-F238E27FC236}">
                <a16:creationId xmlns:a16="http://schemas.microsoft.com/office/drawing/2014/main" id="{018F4A27-477F-FC04-AA75-73C08F394CF2}"/>
              </a:ext>
            </a:extLst>
          </p:cNvPr>
          <p:cNvSpPr txBox="1"/>
          <p:nvPr/>
        </p:nvSpPr>
        <p:spPr>
          <a:xfrm>
            <a:off x="4319535" y="5433203"/>
            <a:ext cx="1436878" cy="400110"/>
          </a:xfrm>
          <a:prstGeom prst="rect">
            <a:avLst/>
          </a:prstGeom>
          <a:noFill/>
        </p:spPr>
        <p:txBody>
          <a:bodyPr wrap="square" rtlCol="0">
            <a:spAutoFit/>
          </a:bodyPr>
          <a:lstStyle/>
          <a:p>
            <a:r>
              <a:rPr lang="en-US" sz="2000" dirty="0"/>
              <a:t>Thread 6</a:t>
            </a:r>
          </a:p>
        </p:txBody>
      </p:sp>
      <p:sp>
        <p:nvSpPr>
          <p:cNvPr id="41" name="TextBox 40">
            <a:extLst>
              <a:ext uri="{FF2B5EF4-FFF2-40B4-BE49-F238E27FC236}">
                <a16:creationId xmlns:a16="http://schemas.microsoft.com/office/drawing/2014/main" id="{5608A32D-00AD-6557-BF55-BD6181C87E79}"/>
              </a:ext>
            </a:extLst>
          </p:cNvPr>
          <p:cNvSpPr txBox="1"/>
          <p:nvPr/>
        </p:nvSpPr>
        <p:spPr>
          <a:xfrm>
            <a:off x="6807046" y="5433203"/>
            <a:ext cx="1436878" cy="400110"/>
          </a:xfrm>
          <a:prstGeom prst="rect">
            <a:avLst/>
          </a:prstGeom>
          <a:noFill/>
        </p:spPr>
        <p:txBody>
          <a:bodyPr wrap="square" rtlCol="0">
            <a:spAutoFit/>
          </a:bodyPr>
          <a:lstStyle/>
          <a:p>
            <a:r>
              <a:rPr lang="en-US" sz="2000" dirty="0"/>
              <a:t>Thread 7</a:t>
            </a:r>
          </a:p>
        </p:txBody>
      </p:sp>
      <p:sp>
        <p:nvSpPr>
          <p:cNvPr id="42" name="TextBox 41">
            <a:extLst>
              <a:ext uri="{FF2B5EF4-FFF2-40B4-BE49-F238E27FC236}">
                <a16:creationId xmlns:a16="http://schemas.microsoft.com/office/drawing/2014/main" id="{E21A713C-22F4-51AD-1055-2143971D7752}"/>
              </a:ext>
            </a:extLst>
          </p:cNvPr>
          <p:cNvSpPr txBox="1"/>
          <p:nvPr/>
        </p:nvSpPr>
        <p:spPr>
          <a:xfrm>
            <a:off x="9237748" y="5460715"/>
            <a:ext cx="1436878" cy="400110"/>
          </a:xfrm>
          <a:prstGeom prst="rect">
            <a:avLst/>
          </a:prstGeom>
          <a:noFill/>
        </p:spPr>
        <p:txBody>
          <a:bodyPr wrap="square" rtlCol="0">
            <a:spAutoFit/>
          </a:bodyPr>
          <a:lstStyle/>
          <a:p>
            <a:r>
              <a:rPr lang="en-US" sz="2000" dirty="0"/>
              <a:t>Thread 8</a:t>
            </a:r>
          </a:p>
        </p:txBody>
      </p:sp>
      <p:sp>
        <p:nvSpPr>
          <p:cNvPr id="20" name="Rounded Rectangle 19">
            <a:extLst>
              <a:ext uri="{FF2B5EF4-FFF2-40B4-BE49-F238E27FC236}">
                <a16:creationId xmlns:a16="http://schemas.microsoft.com/office/drawing/2014/main" id="{F43D22ED-8C28-75BA-CD0F-9E2866E9B1F7}"/>
              </a:ext>
            </a:extLst>
          </p:cNvPr>
          <p:cNvSpPr/>
          <p:nvPr/>
        </p:nvSpPr>
        <p:spPr>
          <a:xfrm>
            <a:off x="151318" y="1567293"/>
            <a:ext cx="1911375" cy="2795048"/>
          </a:xfrm>
          <a:prstGeom prst="roundRect">
            <a:avLst/>
          </a:prstGeom>
          <a:solidFill>
            <a:schemeClr val="bg1"/>
          </a:solidFill>
          <a:ln w="571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These components, owned by different threads, need to coordinate somehow</a:t>
            </a:r>
          </a:p>
        </p:txBody>
      </p:sp>
    </p:spTree>
    <p:extLst>
      <p:ext uri="{BB962C8B-B14F-4D97-AF65-F5344CB8AC3E}">
        <p14:creationId xmlns:p14="http://schemas.microsoft.com/office/powerpoint/2010/main" val="16320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73</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731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1536174"/>
            <a:ext cx="1909997" cy="10871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74</a:t>
            </a:fld>
            <a:endParaRPr lang="en-US" dirty="0"/>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794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368508" y="2936414"/>
            <a:ext cx="5727489" cy="2909750"/>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75</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329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4106DB5A-A959-7F72-D4DB-3937DBD7F4B3}"/>
              </a:ext>
            </a:extLst>
          </p:cNvPr>
          <p:cNvSpPr/>
          <p:nvPr/>
        </p:nvSpPr>
        <p:spPr>
          <a:xfrm>
            <a:off x="6434532" y="1386209"/>
            <a:ext cx="3998622" cy="365048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76</a:t>
            </a:fld>
            <a:endParaRPr lang="en-US" dirty="0"/>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374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435779" y="5193711"/>
            <a:ext cx="5496392" cy="1664289"/>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77</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3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6DB5A-A959-7F72-D4DB-3937DBD7F4B3}"/>
              </a:ext>
            </a:extLst>
          </p:cNvPr>
          <p:cNvSpPr/>
          <p:nvPr/>
        </p:nvSpPr>
        <p:spPr>
          <a:xfrm>
            <a:off x="6864248" y="5811391"/>
            <a:ext cx="4198494" cy="365205"/>
          </a:xfrm>
          <a:prstGeom prst="rect">
            <a:avLst/>
          </a:prstGeom>
          <a:solidFill>
            <a:srgbClr val="CEEDFF"/>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2A9DB1E-F0F7-E986-4ABD-317C0314A046}"/>
              </a:ext>
            </a:extLst>
          </p:cNvPr>
          <p:cNvSpPr txBox="1"/>
          <p:nvPr/>
        </p:nvSpPr>
        <p:spPr>
          <a:xfrm>
            <a:off x="6407670" y="1392031"/>
            <a:ext cx="6213422" cy="5509200"/>
          </a:xfrm>
          <a:prstGeom prst="rect">
            <a:avLst/>
          </a:prstGeom>
          <a:noFill/>
        </p:spPr>
        <p:txBody>
          <a:bodyPr wrap="square">
            <a:spAutoFit/>
          </a:bodyPr>
          <a:lstStyle/>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update_pair</a:t>
            </a:r>
            <a:r>
              <a:rPr lang="en-US" sz="1600" b="0" i="0" dirty="0">
                <a:solidFill>
                  <a:srgbClr val="000000"/>
                </a:solidFill>
                <a:effectLst/>
                <a:latin typeface="Consolas" panose="020B0609020204030204" pitchFamily="49" charset="0"/>
                <a:cs typeface="Consolas" panose="020B0609020204030204" pitchFamily="49" charset="0"/>
              </a:rPr>
              <a:t>(</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token0: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mut</a:t>
            </a:r>
            <a:r>
              <a:rPr lang="en-US" sz="1600" b="0" i="0" dirty="0">
                <a:solidFill>
                  <a:srgbClr val="000000"/>
                </a:solidFill>
                <a:effectLst/>
                <a:latin typeface="Consolas" panose="020B0609020204030204" pitchFamily="49" charset="0"/>
                <a:cs typeface="Consolas" panose="020B0609020204030204" pitchFamily="49" charset="0"/>
              </a:rPr>
              <a:t> token1: Token,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B21E00"/>
                </a:solidFill>
                <a:effectLst/>
                <a:latin typeface="Consolas" panose="020B0609020204030204" pitchFamily="49" charset="0"/>
                <a:cs typeface="Consolas" panose="020B0609020204030204" pitchFamily="49" charset="0"/>
              </a:rPr>
              <a:t>u64</a:t>
            </a:r>
          </a:p>
          <a:p>
            <a:r>
              <a:rPr lang="en-US" sz="1600" b="0" i="0" dirty="0">
                <a:solidFill>
                  <a:srgbClr val="000000"/>
                </a:solidFill>
                <a:effectLst/>
                <a:latin typeface="Consolas" panose="020B0609020204030204" pitchFamily="49" charset="0"/>
                <a:cs typeface="Consolas" panose="020B0609020204030204" pitchFamily="49" charset="0"/>
              </a:rPr>
              <a:t>)</a:t>
            </a:r>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-&gt; (pair: (Token, Token))</a:t>
            </a:r>
          </a:p>
          <a:p>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token0.id,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 == token1.id,</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token1.value = </a:t>
            </a:r>
            <a:r>
              <a:rPr lang="en-US" sz="1600" b="0" i="0" dirty="0" err="1">
                <a:solidFill>
                  <a:srgbClr val="000000"/>
                </a:solidFill>
                <a:effectLst/>
                <a:latin typeface="Consolas" panose="020B0609020204030204" pitchFamily="49" charset="0"/>
                <a:cs typeface="Consolas" panose="020B0609020204030204" pitchFamily="49" charset="0"/>
              </a:rPr>
              <a:t>new_value</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(token0, token1)</a:t>
            </a: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validate_pair</a:t>
            </a:r>
            <a:r>
              <a:rPr lang="en-US" sz="1600" b="0" i="0" dirty="0">
                <a:solidFill>
                  <a:srgbClr val="000000"/>
                </a:solidFill>
                <a:effectLst/>
                <a:latin typeface="Consolas" panose="020B0609020204030204" pitchFamily="49" charset="0"/>
                <a:cs typeface="Consolas" panose="020B0609020204030204" pitchFamily="49" charset="0"/>
              </a:rPr>
              <a:t>(token0: &amp;Token, token1: &amp;Token)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requires</a:t>
            </a:r>
            <a:r>
              <a:rPr lang="en-US" sz="1600" b="0" i="0" dirty="0">
                <a:solidFill>
                  <a:srgbClr val="000000"/>
                </a:solidFill>
                <a:effectLst/>
                <a:latin typeface="Consolas" panose="020B0609020204030204" pitchFamily="49" charset="0"/>
                <a:cs typeface="Consolas" panose="020B0609020204030204" pitchFamily="49" charset="0"/>
              </a:rPr>
              <a:t> token0.id == token1.id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r>
              <a:rPr lang="en-US" sz="1600" b="0" i="0" dirty="0">
                <a:solidFill>
                  <a:srgbClr val="000000"/>
                </a:solidFill>
                <a:effectLst/>
                <a:latin typeface="Consolas" panose="020B0609020204030204" pitchFamily="49" charset="0"/>
                <a:cs typeface="Consolas" panose="020B0609020204030204" pitchFamily="49" charset="0"/>
              </a:rPr>
              <a:t> token0.value == token1.value</a:t>
            </a:r>
          </a:p>
          <a:p>
            <a:r>
              <a:rPr lang="en-US" sz="1600" b="0" i="0" dirty="0">
                <a:solidFill>
                  <a:srgbClr val="000000"/>
                </a:solidFill>
                <a:effectLst/>
                <a:latin typeface="Source Code Pro" panose="020B0509030403020204" pitchFamily="49" charset="0"/>
              </a:rPr>
              <a:t>{</a:t>
            </a:r>
          </a:p>
          <a:p>
            <a:r>
              <a:rPr lang="en-US" sz="1600" dirty="0">
                <a:solidFill>
                  <a:srgbClr val="000000"/>
                </a:solidFill>
                <a:latin typeface="Source Code Pro" panose="020B0509030403020204" pitchFamily="49" charset="0"/>
              </a:rPr>
              <a:t>    </a:t>
            </a:r>
            <a:r>
              <a:rPr lang="en-US" sz="1600" b="0" i="0" dirty="0">
                <a:solidFill>
                  <a:srgbClr val="575757"/>
                </a:solidFill>
                <a:effectLst/>
                <a:latin typeface="Source Code Pro" panose="020B0509030403020204" pitchFamily="49" charset="0"/>
              </a:rPr>
              <a:t>/* ? */</a:t>
            </a:r>
            <a:endParaRPr lang="en-US" sz="1600" dirty="0">
              <a:solidFill>
                <a:srgbClr val="000000"/>
              </a:solidFill>
              <a:latin typeface="Source Code Pro" panose="020B0509030403020204" pitchFamily="49" charset="0"/>
            </a:endParaRPr>
          </a:p>
          <a:p>
            <a:r>
              <a:rPr lang="en-US" sz="1600" b="0" i="0" dirty="0">
                <a:solidFill>
                  <a:srgbClr val="000000"/>
                </a:solidFill>
                <a:effectLst/>
                <a:latin typeface="Source Code Pro" panose="020B0509030403020204" pitchFamily="49" charset="0"/>
              </a:rPr>
              <a:t>}</a:t>
            </a:r>
            <a:endParaRPr lang="en-US" sz="16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90861B-EA08-AD0E-9593-377CE910C6D9}"/>
              </a:ext>
            </a:extLst>
          </p:cNvPr>
          <p:cNvSpPr txBox="1"/>
          <p:nvPr/>
        </p:nvSpPr>
        <p:spPr>
          <a:xfrm>
            <a:off x="368508" y="1536174"/>
            <a:ext cx="5727492" cy="4031873"/>
          </a:xfrm>
          <a:prstGeom prst="rect">
            <a:avLst/>
          </a:prstGeom>
          <a:noFill/>
        </p:spPr>
        <p:txBody>
          <a:bodyPr wrap="square">
            <a:spAutoFit/>
          </a:bodyPr>
          <a:lstStyle/>
          <a:p>
            <a:r>
              <a:rPr lang="en-US" sz="1600" b="0" i="0" dirty="0">
                <a:solidFill>
                  <a:srgbClr val="9D00EC"/>
                </a:solidFill>
                <a:effectLst/>
                <a:latin typeface="Consolas" panose="020B0609020204030204" pitchFamily="49" charset="0"/>
                <a:cs typeface="Consolas" panose="020B0609020204030204" pitchFamily="49" charset="0"/>
              </a:rPr>
              <a:t>struct</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a:solidFill>
                  <a:srgbClr val="0030F2"/>
                </a:solidFill>
                <a:effectLst/>
                <a:latin typeface="Consolas" panose="020B0609020204030204" pitchFamily="49" charset="0"/>
                <a:cs typeface="Consolas" panose="020B0609020204030204" pitchFamily="49" charset="0"/>
              </a:rPr>
              <a:t>Token</a:t>
            </a:r>
            <a:r>
              <a:rPr lang="en-US" sz="1600" b="0" i="0" dirty="0">
                <a:solidFill>
                  <a:srgbClr val="000000"/>
                </a:solidFill>
                <a:effectLst/>
                <a:latin typeface="Consolas" panose="020B0609020204030204" pitchFamily="49" charset="0"/>
                <a:cs typeface="Consolas" panose="020B0609020204030204" pitchFamily="49" charset="0"/>
              </a:rPr>
              <a:t> {</a:t>
            </a:r>
          </a:p>
          <a:p>
            <a:r>
              <a:rPr lang="en-US" sz="1600" b="0" i="0" dirty="0">
                <a:solidFill>
                  <a:srgbClr val="000000"/>
                </a:solidFill>
                <a:effectLst/>
                <a:latin typeface="Consolas" panose="020B0609020204030204" pitchFamily="49" charset="0"/>
                <a:cs typeface="Consolas" panose="020B0609020204030204" pitchFamily="49" charset="0"/>
              </a:rPr>
              <a:t>    id: 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endParaRPr lang="en-US" sz="1600" dirty="0">
              <a:solidFill>
                <a:srgbClr val="000000"/>
              </a:solidFill>
              <a:latin typeface="Consolas" panose="020B0609020204030204" pitchFamily="49" charset="0"/>
              <a:cs typeface="Consolas" panose="020B0609020204030204" pitchFamily="49" charset="0"/>
            </a:endParaRPr>
          </a:p>
          <a:p>
            <a:r>
              <a:rPr lang="en-US" sz="1600" b="0" i="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latin typeface="Consolas" panose="020B0609020204030204" pitchFamily="49" charset="0"/>
              <a:cs typeface="Consolas" panose="020B0609020204030204" pitchFamily="49" charset="0"/>
            </a:endParaRPr>
          </a:p>
          <a:p>
            <a:endParaRPr lang="en-US" sz="1600" dirty="0">
              <a:solidFill>
                <a:srgbClr val="000000"/>
              </a:solidFill>
              <a:latin typeface="Consolas" panose="020B0609020204030204" pitchFamily="49" charset="0"/>
              <a:cs typeface="Consolas" panose="020B0609020204030204" pitchFamily="49" charset="0"/>
            </a:endParaRPr>
          </a:p>
          <a:p>
            <a:r>
              <a:rPr lang="en-US" sz="1600" b="0" i="0" dirty="0" err="1">
                <a:solidFill>
                  <a:srgbClr val="9D00EC"/>
                </a:solidFill>
                <a:effectLst/>
                <a:latin typeface="Consolas" panose="020B0609020204030204" pitchFamily="49" charset="0"/>
                <a:cs typeface="Consolas" panose="020B0609020204030204" pitchFamily="49" charset="0"/>
              </a:rPr>
              <a:t>fn</a:t>
            </a:r>
            <a:r>
              <a:rPr lang="en-US" sz="1600" b="0" i="0" dirty="0">
                <a:solidFill>
                  <a:srgbClr val="000000"/>
                </a:solidFill>
                <a:effectLst/>
                <a:latin typeface="Consolas" panose="020B0609020204030204" pitchFamily="49" charset="0"/>
                <a:cs typeface="Consolas" panose="020B0609020204030204" pitchFamily="49" charset="0"/>
              </a:rPr>
              <a:t> </a:t>
            </a:r>
            <a:r>
              <a:rPr lang="en-US" sz="1600" b="0" i="0" dirty="0" err="1">
                <a:solidFill>
                  <a:srgbClr val="0030F2"/>
                </a:solidFill>
                <a:effectLst/>
                <a:latin typeface="Consolas" panose="020B0609020204030204" pitchFamily="49" charset="0"/>
                <a:cs typeface="Consolas" panose="020B0609020204030204" pitchFamily="49" charset="0"/>
              </a:rPr>
              <a:t>new_pair</a:t>
            </a:r>
            <a:r>
              <a:rPr lang="en-US" sz="1600" b="0" i="0" dirty="0">
                <a:solidFill>
                  <a:srgbClr val="000000"/>
                </a:solidFill>
                <a:effectLst/>
                <a:latin typeface="Consolas" panose="020B0609020204030204" pitchFamily="49" charset="0"/>
                <a:cs typeface="Consolas" panose="020B0609020204030204" pitchFamily="49" charset="0"/>
              </a:rPr>
              <a:t>(value: </a:t>
            </a:r>
            <a:r>
              <a:rPr lang="en-US" sz="1600" b="0" i="0" dirty="0">
                <a:solidFill>
                  <a:srgbClr val="B21E00"/>
                </a:solidFill>
                <a:effectLst/>
                <a:latin typeface="Consolas" panose="020B0609020204030204" pitchFamily="49" charset="0"/>
                <a:cs typeface="Consolas" panose="020B0609020204030204" pitchFamily="49" charset="0"/>
              </a:rPr>
              <a:t>u64</a:t>
            </a:r>
            <a:r>
              <a:rPr lang="en-US" sz="1600" b="0" i="0" dirty="0">
                <a:solidFill>
                  <a:srgbClr val="000000"/>
                </a:solidFill>
                <a:effectLst/>
                <a:latin typeface="Consolas" panose="020B0609020204030204" pitchFamily="49" charset="0"/>
                <a:cs typeface="Consolas" panose="020B0609020204030204" pitchFamily="49" charset="0"/>
              </a:rPr>
              <a:t>) -&gt; (pair: (Token, Token))</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chemeClr val="accent5">
                    <a:lumMod val="60000"/>
                    <a:lumOff val="40000"/>
                  </a:schemeClr>
                </a:solidFill>
                <a:effectLst/>
                <a:latin typeface="Consolas" panose="020B0609020204030204" pitchFamily="49" charset="0"/>
                <a:cs typeface="Consolas" panose="020B0609020204030204" pitchFamily="49" charset="0"/>
              </a:rPr>
              <a:t>ensures</a:t>
            </a:r>
            <a:endParaRPr lang="en-US" sz="1600" b="0" i="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.id == 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.id,</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0</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pair.</a:t>
            </a:r>
            <a:r>
              <a:rPr lang="en-US" sz="1600" b="0" i="0" dirty="0">
                <a:solidFill>
                  <a:srgbClr val="B21E00"/>
                </a:solidFill>
                <a:effectLst/>
                <a:latin typeface="Consolas" panose="020B0609020204030204" pitchFamily="49" charset="0"/>
                <a:cs typeface="Consolas" panose="020B0609020204030204" pitchFamily="49" charset="0"/>
              </a:rPr>
              <a:t>1</a:t>
            </a:r>
            <a:r>
              <a:rPr lang="en-US" sz="1600" b="0" i="0" dirty="0">
                <a:solidFill>
                  <a:srgbClr val="000000"/>
                </a:solidFill>
                <a:effectLst/>
                <a:latin typeface="Consolas" panose="020B0609020204030204" pitchFamily="49" charset="0"/>
                <a:cs typeface="Consolas" panose="020B0609020204030204" pitchFamily="49" charset="0"/>
              </a:rPr>
              <a:t>.value == value,</a:t>
            </a:r>
          </a:p>
          <a:p>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9D00EC"/>
                </a:solidFill>
                <a:effectLst/>
                <a:latin typeface="Consolas" panose="020B0609020204030204" pitchFamily="49" charset="0"/>
                <a:cs typeface="Consolas" panose="020B0609020204030204" pitchFamily="49" charset="0"/>
              </a:rPr>
              <a:t>let</a:t>
            </a:r>
            <a:r>
              <a:rPr lang="en-US" sz="1600" b="0" i="0" dirty="0">
                <a:solidFill>
                  <a:srgbClr val="000000"/>
                </a:solidFill>
                <a:effectLst/>
                <a:latin typeface="Consolas" panose="020B0609020204030204" pitchFamily="49" charset="0"/>
                <a:cs typeface="Consolas" panose="020B0609020204030204" pitchFamily="49" charset="0"/>
              </a:rPr>
              <a:t> id = </a:t>
            </a:r>
            <a:r>
              <a:rPr lang="en-US" sz="1600" b="0" i="0" dirty="0" err="1">
                <a:solidFill>
                  <a:srgbClr val="000000"/>
                </a:solidFill>
                <a:effectLst/>
                <a:latin typeface="Consolas" panose="020B0609020204030204" pitchFamily="49" charset="0"/>
                <a:cs typeface="Consolas" panose="020B0609020204030204" pitchFamily="49" charset="0"/>
              </a:rPr>
              <a:t>fresh_id</a:t>
            </a:r>
            <a:r>
              <a:rPr lang="en-US" sz="1600" b="0" i="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dirty="0">
                <a:solidFill>
                  <a:srgbClr val="000000"/>
                </a:solidFill>
                <a:latin typeface="Consolas" panose="020B0609020204030204" pitchFamily="49" charset="0"/>
                <a:cs typeface="Consolas" panose="020B0609020204030204" pitchFamily="49" charset="0"/>
              </a:rPr>
              <a:t>     </a:t>
            </a:r>
            <a:r>
              <a:rPr lang="en-US" sz="1600" b="0" i="0" dirty="0">
                <a:solidFill>
                  <a:srgbClr val="000000"/>
                </a:solidFill>
                <a:effectLst/>
                <a:latin typeface="Consolas" panose="020B0609020204030204" pitchFamily="49" charset="0"/>
                <a:cs typeface="Consolas" panose="020B0609020204030204" pitchFamily="49" charset="0"/>
              </a:rPr>
              <a:t>Token { id: id, value: value })</a:t>
            </a:r>
          </a:p>
          <a:p>
            <a:r>
              <a:rPr lang="en-US" sz="1600" b="0" i="0" dirty="0">
                <a:solidFill>
                  <a:srgbClr val="000000"/>
                </a:solidFill>
                <a:effectLst/>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A4743086-127A-EAE1-AA5C-EFDDD7D7C6B4}"/>
              </a:ext>
            </a:extLst>
          </p:cNvPr>
          <p:cNvSpPr>
            <a:spLocks noGrp="1"/>
          </p:cNvSpPr>
          <p:nvPr>
            <p:ph type="title"/>
          </p:nvPr>
        </p:nvSpPr>
        <p:spPr/>
        <p:txBody>
          <a:bodyPr/>
          <a:lstStyle/>
          <a:p>
            <a:r>
              <a:rPr lang="en-US" dirty="0"/>
              <a:t>Example 3: “Agreement”</a:t>
            </a:r>
          </a:p>
        </p:txBody>
      </p:sp>
      <p:sp>
        <p:nvSpPr>
          <p:cNvPr id="4" name="Slide Number Placeholder 3">
            <a:extLst>
              <a:ext uri="{FF2B5EF4-FFF2-40B4-BE49-F238E27FC236}">
                <a16:creationId xmlns:a16="http://schemas.microsoft.com/office/drawing/2014/main" id="{F0E6D66E-9693-4877-DB05-2B97FC26D390}"/>
              </a:ext>
            </a:extLst>
          </p:cNvPr>
          <p:cNvSpPr>
            <a:spLocks noGrp="1"/>
          </p:cNvSpPr>
          <p:nvPr>
            <p:ph type="sldNum" sz="quarter" idx="10"/>
          </p:nvPr>
        </p:nvSpPr>
        <p:spPr/>
        <p:txBody>
          <a:bodyPr/>
          <a:lstStyle/>
          <a:p>
            <a:fld id="{6244B543-AA52-EB47-B3A9-0A2A6FE25F7B}" type="slidenum">
              <a:rPr lang="en-US" smtClean="0"/>
              <a:t>78</a:t>
            </a:fld>
            <a:endParaRPr lang="en-US" dirty="0"/>
          </a:p>
        </p:txBody>
      </p:sp>
      <p:cxnSp>
        <p:nvCxnSpPr>
          <p:cNvPr id="10" name="Straight Connector 9">
            <a:extLst>
              <a:ext uri="{FF2B5EF4-FFF2-40B4-BE49-F238E27FC236}">
                <a16:creationId xmlns:a16="http://schemas.microsoft.com/office/drawing/2014/main" id="{8FADCF5C-1825-C679-FB12-9136015A60B1}"/>
              </a:ext>
            </a:extLst>
          </p:cNvPr>
          <p:cNvCxnSpPr/>
          <p:nvPr/>
        </p:nvCxnSpPr>
        <p:spPr>
          <a:xfrm>
            <a:off x="6295869" y="1392031"/>
            <a:ext cx="0" cy="5465969"/>
          </a:xfrm>
          <a:prstGeom prst="line">
            <a:avLst/>
          </a:prstGeom>
          <a:ln w="76200">
            <a:tailEnd type="none"/>
          </a:ln>
        </p:spPr>
        <p:style>
          <a:lnRef idx="1">
            <a:schemeClr val="dk1"/>
          </a:lnRef>
          <a:fillRef idx="0">
            <a:schemeClr val="dk1"/>
          </a:fillRef>
          <a:effectRef idx="0">
            <a:schemeClr val="dk1"/>
          </a:effectRef>
          <a:fontRef idx="minor">
            <a:schemeClr val="tx1"/>
          </a:fontRef>
        </p:style>
      </p:cxnSp>
      <p:sp>
        <p:nvSpPr>
          <p:cNvPr id="5" name="Rounded Rectangular Callout 4">
            <a:extLst>
              <a:ext uri="{FF2B5EF4-FFF2-40B4-BE49-F238E27FC236}">
                <a16:creationId xmlns:a16="http://schemas.microsoft.com/office/drawing/2014/main" id="{FC2643A9-1CFF-2ABD-56D8-98FEC84B1FA3}"/>
              </a:ext>
            </a:extLst>
          </p:cNvPr>
          <p:cNvSpPr/>
          <p:nvPr/>
        </p:nvSpPr>
        <p:spPr>
          <a:xfrm>
            <a:off x="1843790" y="5568047"/>
            <a:ext cx="2923082" cy="1153429"/>
          </a:xfrm>
          <a:prstGeom prst="wedgeRoundRectCallout">
            <a:avLst>
              <a:gd name="adj1" fmla="val 113526"/>
              <a:gd name="adj2" fmla="val -18076"/>
              <a:gd name="adj3" fmla="val 16667"/>
            </a:avLst>
          </a:prstGeom>
          <a:solidFill>
            <a:schemeClr val="accent3">
              <a:lumMod val="20000"/>
              <a:lumOff val="80000"/>
            </a:schemeClr>
          </a:solidFill>
          <a:ln w="57150">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Who</a:t>
            </a:r>
            <a:r>
              <a:rPr lang="en-US" sz="2400" dirty="0"/>
              <a:t> maintains this invariant?</a:t>
            </a:r>
            <a:endParaRPr lang="en-US" sz="2400" b="1" dirty="0"/>
          </a:p>
        </p:txBody>
      </p:sp>
    </p:spTree>
    <p:extLst>
      <p:ext uri="{BB962C8B-B14F-4D97-AF65-F5344CB8AC3E}">
        <p14:creationId xmlns:p14="http://schemas.microsoft.com/office/powerpoint/2010/main" val="2349137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300-5887-ED94-124E-86D11E0AC3F4}"/>
              </a:ext>
            </a:extLst>
          </p:cNvPr>
          <p:cNvSpPr>
            <a:spLocks noGrp="1"/>
          </p:cNvSpPr>
          <p:nvPr>
            <p:ph type="title"/>
          </p:nvPr>
        </p:nvSpPr>
        <p:spPr/>
        <p:txBody>
          <a:bodyPr/>
          <a:lstStyle/>
          <a:p>
            <a:r>
              <a:rPr lang="en-US" dirty="0" err="1"/>
              <a:t>Verus’s</a:t>
            </a:r>
            <a:r>
              <a:rPr lang="en-US" dirty="0"/>
              <a:t> System: </a:t>
            </a:r>
            <a:r>
              <a:rPr lang="en-US" b="1" dirty="0" err="1"/>
              <a:t>VerusSync</a:t>
            </a:r>
            <a:endParaRPr lang="en-US" b="1" dirty="0"/>
          </a:p>
        </p:txBody>
      </p:sp>
      <p:sp>
        <p:nvSpPr>
          <p:cNvPr id="3" name="Content Placeholder 2">
            <a:extLst>
              <a:ext uri="{FF2B5EF4-FFF2-40B4-BE49-F238E27FC236}">
                <a16:creationId xmlns:a16="http://schemas.microsoft.com/office/drawing/2014/main" id="{95C1018B-F54A-6936-D33C-4A44D1736078}"/>
              </a:ext>
            </a:extLst>
          </p:cNvPr>
          <p:cNvSpPr>
            <a:spLocks noGrp="1"/>
          </p:cNvSpPr>
          <p:nvPr>
            <p:ph idx="1"/>
          </p:nvPr>
        </p:nvSpPr>
        <p:spPr/>
        <p:txBody>
          <a:bodyPr/>
          <a:lstStyle/>
          <a:p>
            <a:r>
              <a:rPr lang="en-US" dirty="0"/>
              <a:t>Provides a means for “space-reaching invariants”</a:t>
            </a:r>
          </a:p>
          <a:p>
            <a:r>
              <a:rPr lang="en-US" dirty="0"/>
              <a:t>Acknowledges that real systems need invariants a </a:t>
            </a:r>
            <a:r>
              <a:rPr lang="en-US" i="1" dirty="0"/>
              <a:t>little</a:t>
            </a:r>
            <a:r>
              <a:rPr lang="en-US" dirty="0"/>
              <a:t> more complicated than two-party agreement.</a:t>
            </a:r>
          </a:p>
        </p:txBody>
      </p:sp>
      <p:sp>
        <p:nvSpPr>
          <p:cNvPr id="4" name="Slide Number Placeholder 3">
            <a:extLst>
              <a:ext uri="{FF2B5EF4-FFF2-40B4-BE49-F238E27FC236}">
                <a16:creationId xmlns:a16="http://schemas.microsoft.com/office/drawing/2014/main" id="{7617D19C-5068-9B4C-4F20-0727DBB25206}"/>
              </a:ext>
            </a:extLst>
          </p:cNvPr>
          <p:cNvSpPr>
            <a:spLocks noGrp="1"/>
          </p:cNvSpPr>
          <p:nvPr>
            <p:ph type="sldNum" sz="quarter" idx="10"/>
          </p:nvPr>
        </p:nvSpPr>
        <p:spPr/>
        <p:txBody>
          <a:bodyPr/>
          <a:lstStyle/>
          <a:p>
            <a:fld id="{6244B543-AA52-EB47-B3A9-0A2A6FE25F7B}" type="slidenum">
              <a:rPr lang="en-US" smtClean="0"/>
              <a:t>79</a:t>
            </a:fld>
            <a:endParaRPr lang="en-US" dirty="0"/>
          </a:p>
        </p:txBody>
      </p:sp>
    </p:spTree>
    <p:extLst>
      <p:ext uri="{BB962C8B-B14F-4D97-AF65-F5344CB8AC3E}">
        <p14:creationId xmlns:p14="http://schemas.microsoft.com/office/powerpoint/2010/main" val="313565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2F63B-B511-5DA3-76C8-BFFA993055D0}"/>
              </a:ext>
            </a:extLst>
          </p:cNvPr>
          <p:cNvSpPr>
            <a:spLocks noGrp="1"/>
          </p:cNvSpPr>
          <p:nvPr>
            <p:ph type="sldNum" sz="quarter" idx="10"/>
          </p:nvPr>
        </p:nvSpPr>
        <p:spPr/>
        <p:txBody>
          <a:bodyPr/>
          <a:lstStyle/>
          <a:p>
            <a:fld id="{6244B543-AA52-EB47-B3A9-0A2A6FE25F7B}" type="slidenum">
              <a:rPr lang="en-US" smtClean="0"/>
              <a:t>8</a:t>
            </a:fld>
            <a:endParaRPr lang="en-US" dirty="0"/>
          </a:p>
        </p:txBody>
      </p:sp>
      <p:sp>
        <p:nvSpPr>
          <p:cNvPr id="6" name="Content Placeholder 2">
            <a:extLst>
              <a:ext uri="{FF2B5EF4-FFF2-40B4-BE49-F238E27FC236}">
                <a16:creationId xmlns:a16="http://schemas.microsoft.com/office/drawing/2014/main" id="{D5F9B1D4-CD52-2BD6-276A-23AEAB92CCDC}"/>
              </a:ext>
            </a:extLst>
          </p:cNvPr>
          <p:cNvSpPr>
            <a:spLocks noGrp="1"/>
          </p:cNvSpPr>
          <p:nvPr>
            <p:ph idx="1"/>
          </p:nvPr>
        </p:nvSpPr>
        <p:spPr>
          <a:xfrm>
            <a:off x="765080" y="933188"/>
            <a:ext cx="6300866" cy="1309222"/>
          </a:xfrm>
        </p:spPr>
        <p:txBody>
          <a:bodyPr>
            <a:normAutofit lnSpcReduction="10000"/>
            <a:scene3d>
              <a:camera prst="orthographicFront"/>
              <a:lightRig rig="threePt" dir="t"/>
            </a:scene3d>
            <a:sp3d extrusionH="57150">
              <a:bevelT w="38100" h="38100"/>
            </a:sp3d>
          </a:bodyPr>
          <a:lstStyle/>
          <a:p>
            <a:pPr marL="0" indent="0">
              <a:buNone/>
            </a:pPr>
            <a:r>
              <a:rPr lang="en-US" sz="88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pic>
        <p:nvPicPr>
          <p:cNvPr id="7" name="Picture 2" descr="Ropest PERSONAL USE ONLY">
            <a:extLst>
              <a:ext uri="{FF2B5EF4-FFF2-40B4-BE49-F238E27FC236}">
                <a16:creationId xmlns:a16="http://schemas.microsoft.com/office/drawing/2014/main" id="{1ADA289E-4FAD-8BB6-A511-42598BA1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85373"/>
            <a:ext cx="9010185" cy="1970978"/>
          </a:xfrm>
          <a:prstGeom prst="rect">
            <a:avLst/>
          </a:prstGeom>
          <a:noFill/>
          <a:effectLst>
            <a:outerShdw blurRad="50800" dist="38100" dir="2700000" algn="tl" rotWithShape="0">
              <a:prstClr val="black">
                <a:alpha val="25682"/>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78E520-72C8-467F-11DD-E61FF9F8AC12}"/>
              </a:ext>
            </a:extLst>
          </p:cNvPr>
          <p:cNvGrpSpPr/>
          <p:nvPr/>
        </p:nvGrpSpPr>
        <p:grpSpPr>
          <a:xfrm>
            <a:off x="3277360" y="2669883"/>
            <a:ext cx="9954444" cy="1200329"/>
            <a:chOff x="-545131" y="770977"/>
            <a:chExt cx="9954444" cy="1200329"/>
          </a:xfrm>
        </p:grpSpPr>
        <p:sp>
          <p:nvSpPr>
            <p:cNvPr id="8" name="Oval 7">
              <a:extLst>
                <a:ext uri="{FF2B5EF4-FFF2-40B4-BE49-F238E27FC236}">
                  <a16:creationId xmlns:a16="http://schemas.microsoft.com/office/drawing/2014/main" id="{A7AC2D90-534B-F242-FC62-4DACB01A88A9}"/>
                </a:ext>
              </a:extLst>
            </p:cNvPr>
            <p:cNvSpPr/>
            <p:nvPr/>
          </p:nvSpPr>
          <p:spPr>
            <a:xfrm>
              <a:off x="2078769" y="1290023"/>
              <a:ext cx="251919" cy="162235"/>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9EE926-2068-A028-4C33-E5F9DA530594}"/>
                </a:ext>
              </a:extLst>
            </p:cNvPr>
            <p:cNvSpPr/>
            <p:nvPr/>
          </p:nvSpPr>
          <p:spPr>
            <a:xfrm>
              <a:off x="3090568"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1EA1D1C-0559-6D9A-4CF9-032BB7244276}"/>
                </a:ext>
              </a:extLst>
            </p:cNvPr>
            <p:cNvSpPr/>
            <p:nvPr/>
          </p:nvSpPr>
          <p:spPr>
            <a:xfrm>
              <a:off x="6109751" y="1290022"/>
              <a:ext cx="305775" cy="346273"/>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13419BF-0A50-23FF-B438-FACDE397A611}"/>
                </a:ext>
              </a:extLst>
            </p:cNvPr>
            <p:cNvSpPr/>
            <p:nvPr/>
          </p:nvSpPr>
          <p:spPr>
            <a:xfrm rot="20213888">
              <a:off x="5614889" y="1444118"/>
              <a:ext cx="305775" cy="190427"/>
            </a:xfrm>
            <a:prstGeom prst="ellipse">
              <a:avLst/>
            </a:prstGeom>
            <a:solidFill>
              <a:schemeClr val="accent4">
                <a:lumMod val="60000"/>
                <a:lumOff val="40000"/>
              </a:schemeClr>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A4577F6-0D14-FC35-3C5A-5FC77A9DD671}"/>
                </a:ext>
              </a:extLst>
            </p:cNvPr>
            <p:cNvSpPr/>
            <p:nvPr/>
          </p:nvSpPr>
          <p:spPr>
            <a:xfrm>
              <a:off x="-545131" y="770977"/>
              <a:ext cx="9954444" cy="1200329"/>
            </a:xfrm>
            <a:prstGeom prst="rect">
              <a:avLst/>
            </a:prstGeom>
            <a:noFill/>
          </p:spPr>
          <p:txBody>
            <a:bodyPr wrap="square" lIns="91440" tIns="45720" rIns="91440" bIns="45720">
              <a:spAutoFit/>
            </a:bodyPr>
            <a:lstStyle/>
            <a:p>
              <a:pPr algn="ctr"/>
              <a:r>
                <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Interior mutability</a:t>
              </a:r>
            </a:p>
          </p:txBody>
        </p:sp>
      </p:grpSp>
    </p:spTree>
    <p:extLst>
      <p:ext uri="{BB962C8B-B14F-4D97-AF65-F5344CB8AC3E}">
        <p14:creationId xmlns:p14="http://schemas.microsoft.com/office/powerpoint/2010/main" val="24580592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pider Web File Transparent HQ PNG Download | FreePNGImg">
            <a:extLst>
              <a:ext uri="{FF2B5EF4-FFF2-40B4-BE49-F238E27FC236}">
                <a16:creationId xmlns:a16="http://schemas.microsoft.com/office/drawing/2014/main" id="{D052333B-FEC8-2088-1F80-30524283FE5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9212493" y="2520405"/>
            <a:ext cx="2447409" cy="3084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84C3FE-9465-84E2-439D-E139134EA337}"/>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CFA042AF-5236-E124-CD05-294E12C05053}"/>
              </a:ext>
            </a:extLst>
          </p:cNvPr>
          <p:cNvSpPr>
            <a:spLocks noGrp="1"/>
          </p:cNvSpPr>
          <p:nvPr>
            <p:ph type="sldNum" sz="quarter" idx="10"/>
          </p:nvPr>
        </p:nvSpPr>
        <p:spPr/>
        <p:txBody>
          <a:bodyPr/>
          <a:lstStyle/>
          <a:p>
            <a:fld id="{6244B543-AA52-EB47-B3A9-0A2A6FE25F7B}" type="slidenum">
              <a:rPr lang="en-US" smtClean="0"/>
              <a:t>80</a:t>
            </a:fld>
            <a:endParaRPr lang="en-US" dirty="0"/>
          </a:p>
        </p:txBody>
      </p:sp>
      <p:grpSp>
        <p:nvGrpSpPr>
          <p:cNvPr id="5" name="Group 4">
            <a:extLst>
              <a:ext uri="{FF2B5EF4-FFF2-40B4-BE49-F238E27FC236}">
                <a16:creationId xmlns:a16="http://schemas.microsoft.com/office/drawing/2014/main" id="{86674FEB-7A7E-B4E9-0A94-14CE9A5EE4DD}"/>
              </a:ext>
            </a:extLst>
          </p:cNvPr>
          <p:cNvGrpSpPr/>
          <p:nvPr/>
        </p:nvGrpSpPr>
        <p:grpSpPr>
          <a:xfrm>
            <a:off x="3501948" y="3332835"/>
            <a:ext cx="4584357" cy="1391322"/>
            <a:chOff x="3534032" y="4070364"/>
            <a:chExt cx="4584357" cy="1391322"/>
          </a:xfrm>
        </p:grpSpPr>
        <p:sp>
          <p:nvSpPr>
            <p:cNvPr id="6" name="Rounded Rectangle 5">
              <a:extLst>
                <a:ext uri="{FF2B5EF4-FFF2-40B4-BE49-F238E27FC236}">
                  <a16:creationId xmlns:a16="http://schemas.microsoft.com/office/drawing/2014/main" id="{02050D35-2DB5-CDF9-6D82-0D5DF1B0B131}"/>
                </a:ext>
              </a:extLst>
            </p:cNvPr>
            <p:cNvSpPr/>
            <p:nvPr/>
          </p:nvSpPr>
          <p:spPr>
            <a:xfrm>
              <a:off x="3534032" y="4070364"/>
              <a:ext cx="4584357" cy="1391322"/>
            </a:xfrm>
            <a:prstGeom prst="roundRect">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t>VerusSync</a:t>
              </a:r>
              <a:endParaRPr lang="en-US" sz="3200" dirty="0"/>
            </a:p>
          </p:txBody>
        </p:sp>
        <p:pic>
          <p:nvPicPr>
            <p:cNvPr id="7" name="Picture 6" descr="A purple letters and a dragon&#10;&#10;Description automatically generated with medium confidence">
              <a:extLst>
                <a:ext uri="{FF2B5EF4-FFF2-40B4-BE49-F238E27FC236}">
                  <a16:creationId xmlns:a16="http://schemas.microsoft.com/office/drawing/2014/main" id="{3271FC50-8F93-632E-1FDA-C835D39B784D}"/>
                </a:ext>
              </a:extLst>
            </p:cNvPr>
            <p:cNvPicPr>
              <a:picLocks noChangeAspect="1"/>
            </p:cNvPicPr>
            <p:nvPr/>
          </p:nvPicPr>
          <p:blipFill>
            <a:blip r:embed="rId3"/>
            <a:stretch>
              <a:fillRect/>
            </a:stretch>
          </p:blipFill>
          <p:spPr>
            <a:xfrm>
              <a:off x="3788990" y="4225039"/>
              <a:ext cx="4083130" cy="1100723"/>
            </a:xfrm>
            <a:prstGeom prst="rect">
              <a:avLst/>
            </a:prstGeom>
          </p:spPr>
        </p:pic>
      </p:grpSp>
      <p:grpSp>
        <p:nvGrpSpPr>
          <p:cNvPr id="27" name="Group 26">
            <a:extLst>
              <a:ext uri="{FF2B5EF4-FFF2-40B4-BE49-F238E27FC236}">
                <a16:creationId xmlns:a16="http://schemas.microsoft.com/office/drawing/2014/main" id="{8B881941-2208-18E4-1D3D-8A21E14E23A3}"/>
              </a:ext>
            </a:extLst>
          </p:cNvPr>
          <p:cNvGrpSpPr/>
          <p:nvPr/>
        </p:nvGrpSpPr>
        <p:grpSpPr>
          <a:xfrm>
            <a:off x="425982" y="2731913"/>
            <a:ext cx="3084655" cy="2356496"/>
            <a:chOff x="425982" y="2731913"/>
            <a:chExt cx="3084655" cy="2356496"/>
          </a:xfrm>
        </p:grpSpPr>
        <p:sp>
          <p:nvSpPr>
            <p:cNvPr id="8" name="TextBox 7">
              <a:extLst>
                <a:ext uri="{FF2B5EF4-FFF2-40B4-BE49-F238E27FC236}">
                  <a16:creationId xmlns:a16="http://schemas.microsoft.com/office/drawing/2014/main" id="{58A853D7-D697-B4BF-D7CB-87E774BB0D87}"/>
                </a:ext>
              </a:extLst>
            </p:cNvPr>
            <p:cNvSpPr txBox="1"/>
            <p:nvPr/>
          </p:nvSpPr>
          <p:spPr>
            <a:xfrm>
              <a:off x="425982" y="2731913"/>
              <a:ext cx="3084655" cy="461665"/>
            </a:xfrm>
            <a:prstGeom prst="rect">
              <a:avLst/>
            </a:prstGeom>
            <a:noFill/>
          </p:spPr>
          <p:txBody>
            <a:bodyPr wrap="square" rtlCol="0">
              <a:spAutoFit/>
            </a:bodyPr>
            <a:lstStyle/>
            <a:p>
              <a:r>
                <a:rPr lang="en-US" sz="2400" u="sng" dirty="0"/>
                <a:t>Developer defines:</a:t>
              </a:r>
            </a:p>
          </p:txBody>
        </p:sp>
        <p:sp>
          <p:nvSpPr>
            <p:cNvPr id="9" name="TextBox 8">
              <a:extLst>
                <a:ext uri="{FF2B5EF4-FFF2-40B4-BE49-F238E27FC236}">
                  <a16:creationId xmlns:a16="http://schemas.microsoft.com/office/drawing/2014/main" id="{81506E76-D0F6-2F52-0669-F9D5F54F01B2}"/>
                </a:ext>
              </a:extLst>
            </p:cNvPr>
            <p:cNvSpPr txBox="1"/>
            <p:nvPr/>
          </p:nvSpPr>
          <p:spPr>
            <a:xfrm>
              <a:off x="746906" y="3434332"/>
              <a:ext cx="1149178" cy="461665"/>
            </a:xfrm>
            <a:prstGeom prst="rect">
              <a:avLst/>
            </a:prstGeom>
            <a:noFill/>
          </p:spPr>
          <p:txBody>
            <a:bodyPr wrap="square" rtlCol="0">
              <a:spAutoFit/>
            </a:bodyPr>
            <a:lstStyle/>
            <a:p>
              <a:r>
                <a:rPr lang="en-US" sz="2400" dirty="0"/>
                <a:t>State</a:t>
              </a:r>
            </a:p>
          </p:txBody>
        </p:sp>
        <p:sp>
          <p:nvSpPr>
            <p:cNvPr id="10" name="TextBox 9">
              <a:extLst>
                <a:ext uri="{FF2B5EF4-FFF2-40B4-BE49-F238E27FC236}">
                  <a16:creationId xmlns:a16="http://schemas.microsoft.com/office/drawing/2014/main" id="{43A8192D-2AB0-40F3-6D27-64DD26761130}"/>
                </a:ext>
              </a:extLst>
            </p:cNvPr>
            <p:cNvSpPr txBox="1"/>
            <p:nvPr/>
          </p:nvSpPr>
          <p:spPr>
            <a:xfrm>
              <a:off x="1138462" y="3985691"/>
              <a:ext cx="1555921" cy="461665"/>
            </a:xfrm>
            <a:prstGeom prst="rect">
              <a:avLst/>
            </a:prstGeom>
            <a:noFill/>
          </p:spPr>
          <p:txBody>
            <a:bodyPr wrap="square" rtlCol="0">
              <a:spAutoFit/>
            </a:bodyPr>
            <a:lstStyle/>
            <a:p>
              <a:r>
                <a:rPr lang="en-US" sz="2400" dirty="0"/>
                <a:t>Operations</a:t>
              </a:r>
            </a:p>
          </p:txBody>
        </p:sp>
        <p:sp>
          <p:nvSpPr>
            <p:cNvPr id="11" name="TextBox 10">
              <a:extLst>
                <a:ext uri="{FF2B5EF4-FFF2-40B4-BE49-F238E27FC236}">
                  <a16:creationId xmlns:a16="http://schemas.microsoft.com/office/drawing/2014/main" id="{9754A40A-E312-0716-0533-D3AFD8514CC2}"/>
                </a:ext>
              </a:extLst>
            </p:cNvPr>
            <p:cNvSpPr txBox="1"/>
            <p:nvPr/>
          </p:nvSpPr>
          <p:spPr>
            <a:xfrm>
              <a:off x="746906" y="4626744"/>
              <a:ext cx="1555921" cy="461665"/>
            </a:xfrm>
            <a:prstGeom prst="rect">
              <a:avLst/>
            </a:prstGeom>
            <a:noFill/>
          </p:spPr>
          <p:txBody>
            <a:bodyPr wrap="square" rtlCol="0">
              <a:spAutoFit/>
            </a:bodyPr>
            <a:lstStyle/>
            <a:p>
              <a:r>
                <a:rPr lang="en-US" sz="2400" dirty="0"/>
                <a:t>Invariants</a:t>
              </a:r>
            </a:p>
          </p:txBody>
        </p:sp>
        <p:sp>
          <p:nvSpPr>
            <p:cNvPr id="12" name="Right Arrow 11">
              <a:extLst>
                <a:ext uri="{FF2B5EF4-FFF2-40B4-BE49-F238E27FC236}">
                  <a16:creationId xmlns:a16="http://schemas.microsoft.com/office/drawing/2014/main" id="{3CAC91B4-1FF4-795C-43A0-DBB7BC178D2B}"/>
                </a:ext>
              </a:extLst>
            </p:cNvPr>
            <p:cNvSpPr/>
            <p:nvPr/>
          </p:nvSpPr>
          <p:spPr>
            <a:xfrm>
              <a:off x="2896467" y="3895997"/>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D27BB17-A77C-0EEA-7478-55C16D3DE9AE}"/>
              </a:ext>
            </a:extLst>
          </p:cNvPr>
          <p:cNvSpPr/>
          <p:nvPr/>
        </p:nvSpPr>
        <p:spPr>
          <a:xfrm>
            <a:off x="8356094" y="3783780"/>
            <a:ext cx="444844" cy="432743"/>
          </a:xfrm>
          <a:prstGeom prst="rightArrow">
            <a:avLst/>
          </a:prstGeom>
          <a:solidFill>
            <a:schemeClr val="tx1"/>
          </a:soli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3BC983-343B-8EEB-D18F-2307FF6AB470}"/>
              </a:ext>
            </a:extLst>
          </p:cNvPr>
          <p:cNvSpPr/>
          <p:nvPr/>
        </p:nvSpPr>
        <p:spPr>
          <a:xfrm>
            <a:off x="9400675" y="319357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BE33E340-A2A7-11A3-8E98-2A17DC1278EE}"/>
              </a:ext>
            </a:extLst>
          </p:cNvPr>
          <p:cNvSpPr/>
          <p:nvPr/>
        </p:nvSpPr>
        <p:spPr>
          <a:xfrm>
            <a:off x="10987894" y="3783780"/>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F46687-B60A-9C20-77CD-DF541F7D2F20}"/>
              </a:ext>
            </a:extLst>
          </p:cNvPr>
          <p:cNvSpPr/>
          <p:nvPr/>
        </p:nvSpPr>
        <p:spPr>
          <a:xfrm>
            <a:off x="9428547" y="4567283"/>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CBACDC-CAAB-4FCA-AD3B-5DC9F82F6647}"/>
              </a:ext>
            </a:extLst>
          </p:cNvPr>
          <p:cNvSpPr txBox="1"/>
          <p:nvPr/>
        </p:nvSpPr>
        <p:spPr>
          <a:xfrm>
            <a:off x="9132298" y="1714582"/>
            <a:ext cx="3084655" cy="461665"/>
          </a:xfrm>
          <a:prstGeom prst="rect">
            <a:avLst/>
          </a:prstGeom>
          <a:noFill/>
        </p:spPr>
        <p:txBody>
          <a:bodyPr wrap="square" rtlCol="0">
            <a:spAutoFit/>
          </a:bodyPr>
          <a:lstStyle/>
          <a:p>
            <a:r>
              <a:rPr lang="en-US" sz="2400" u="sng" dirty="0" err="1">
                <a:solidFill>
                  <a:schemeClr val="accent3">
                    <a:lumMod val="75000"/>
                  </a:schemeClr>
                </a:solidFill>
              </a:rPr>
              <a:t>VerusSync</a:t>
            </a:r>
            <a:r>
              <a:rPr lang="en-US" sz="2400" u="sng" dirty="0">
                <a:solidFill>
                  <a:schemeClr val="accent3">
                    <a:lumMod val="75000"/>
                  </a:schemeClr>
                </a:solidFill>
              </a:rPr>
              <a:t> provides:</a:t>
            </a:r>
          </a:p>
        </p:txBody>
      </p:sp>
      <p:sp>
        <p:nvSpPr>
          <p:cNvPr id="25" name="TextBox 24">
            <a:extLst>
              <a:ext uri="{FF2B5EF4-FFF2-40B4-BE49-F238E27FC236}">
                <a16:creationId xmlns:a16="http://schemas.microsoft.com/office/drawing/2014/main" id="{04F07484-B806-17FF-E3EC-05651456368D}"/>
              </a:ext>
            </a:extLst>
          </p:cNvPr>
          <p:cNvSpPr txBox="1"/>
          <p:nvPr/>
        </p:nvSpPr>
        <p:spPr>
          <a:xfrm>
            <a:off x="7920036" y="2187604"/>
            <a:ext cx="4845821" cy="461665"/>
          </a:xfrm>
          <a:prstGeom prst="rect">
            <a:avLst/>
          </a:prstGeom>
          <a:noFill/>
        </p:spPr>
        <p:txBody>
          <a:bodyPr wrap="square" rtlCol="0">
            <a:spAutoFit/>
          </a:bodyPr>
          <a:lstStyle/>
          <a:p>
            <a:pPr algn="ctr"/>
            <a:r>
              <a:rPr lang="en-US" sz="2400" dirty="0">
                <a:solidFill>
                  <a:schemeClr val="accent3">
                    <a:lumMod val="75000"/>
                  </a:schemeClr>
                </a:solidFill>
              </a:rPr>
              <a:t>Ghost objects (like </a:t>
            </a:r>
            <a:r>
              <a:rPr lang="en-US" sz="2400" dirty="0" err="1">
                <a:solidFill>
                  <a:schemeClr val="accent3">
                    <a:lumMod val="75000"/>
                  </a:schemeClr>
                </a:solidFill>
              </a:rPr>
              <a:t>PointsTo</a:t>
            </a:r>
            <a:r>
              <a:rPr lang="en-US" sz="2400" dirty="0">
                <a:solidFill>
                  <a:schemeClr val="accent3">
                    <a:lumMod val="75000"/>
                  </a:schemeClr>
                </a:solidFill>
              </a:rPr>
              <a:t>)</a:t>
            </a:r>
          </a:p>
        </p:txBody>
      </p:sp>
      <p:sp>
        <p:nvSpPr>
          <p:cNvPr id="26" name="TextBox 25">
            <a:extLst>
              <a:ext uri="{FF2B5EF4-FFF2-40B4-BE49-F238E27FC236}">
                <a16:creationId xmlns:a16="http://schemas.microsoft.com/office/drawing/2014/main" id="{E3DE4A05-B7CE-3DB0-A316-390EE167A471}"/>
              </a:ext>
            </a:extLst>
          </p:cNvPr>
          <p:cNvSpPr txBox="1"/>
          <p:nvPr/>
        </p:nvSpPr>
        <p:spPr>
          <a:xfrm>
            <a:off x="9817768" y="5406542"/>
            <a:ext cx="2160757" cy="646331"/>
          </a:xfrm>
          <a:prstGeom prst="rect">
            <a:avLst/>
          </a:prstGeom>
          <a:noFill/>
        </p:spPr>
        <p:txBody>
          <a:bodyPr wrap="square" rtlCol="0">
            <a:spAutoFit/>
          </a:bodyPr>
          <a:lstStyle/>
          <a:p>
            <a:pPr algn="ctr"/>
            <a:r>
              <a:rPr lang="en-US" dirty="0">
                <a:solidFill>
                  <a:schemeClr val="accent3">
                    <a:lumMod val="75000"/>
                  </a:schemeClr>
                </a:solidFill>
              </a:rPr>
              <a:t>With a space-reaching invariants</a:t>
            </a:r>
          </a:p>
        </p:txBody>
      </p:sp>
      <p:sp>
        <p:nvSpPr>
          <p:cNvPr id="28" name="!!Rectangle 27">
            <a:extLst>
              <a:ext uri="{FF2B5EF4-FFF2-40B4-BE49-F238E27FC236}">
                <a16:creationId xmlns:a16="http://schemas.microsoft.com/office/drawing/2014/main" id="{721B5842-DDFC-1E84-A14B-C954A23878B7}"/>
              </a:ext>
            </a:extLst>
          </p:cNvPr>
          <p:cNvSpPr/>
          <p:nvPr/>
        </p:nvSpPr>
        <p:spPr>
          <a:xfrm>
            <a:off x="11277600" y="465969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25" grpId="0"/>
      <p:bldP spid="26" grpId="0"/>
      <p:bldP spid="2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81</a:t>
            </a:fld>
            <a:endParaRPr lang="en-US" dirty="0"/>
          </a:p>
        </p:txBody>
      </p:sp>
      <p:grpSp>
        <p:nvGrpSpPr>
          <p:cNvPr id="3" name="Group 2">
            <a:extLst>
              <a:ext uri="{FF2B5EF4-FFF2-40B4-BE49-F238E27FC236}">
                <a16:creationId xmlns:a16="http://schemas.microsoft.com/office/drawing/2014/main" id="{F6D20E95-0224-F09F-E43B-10FB46C20C0A}"/>
              </a:ext>
            </a:extLst>
          </p:cNvPr>
          <p:cNvGrpSpPr/>
          <p:nvPr/>
        </p:nvGrpSpPr>
        <p:grpSpPr>
          <a:xfrm>
            <a:off x="929028" y="1859816"/>
            <a:ext cx="8056738" cy="4721385"/>
            <a:chOff x="929028" y="1859816"/>
            <a:chExt cx="8056738" cy="4721385"/>
          </a:xfrm>
        </p:grpSpPr>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573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FAD2-EA51-386D-7767-B5AA05CAB27D}"/>
              </a:ext>
            </a:extLst>
          </p:cNvPr>
          <p:cNvSpPr>
            <a:spLocks noGrp="1"/>
          </p:cNvSpPr>
          <p:nvPr>
            <p:ph type="title"/>
          </p:nvPr>
        </p:nvSpPr>
        <p:spPr/>
        <p:txBody>
          <a:bodyPr/>
          <a:lstStyle/>
          <a:p>
            <a:r>
              <a:rPr lang="en-US" dirty="0" err="1"/>
              <a:t>Verus’s</a:t>
            </a:r>
            <a:r>
              <a:rPr lang="en-US" dirty="0"/>
              <a:t> System: </a:t>
            </a:r>
            <a:r>
              <a:rPr lang="en-US" b="1" dirty="0" err="1"/>
              <a:t>VerusSync</a:t>
            </a:r>
            <a:endParaRPr lang="en-US" dirty="0"/>
          </a:p>
        </p:txBody>
      </p:sp>
      <p:sp>
        <p:nvSpPr>
          <p:cNvPr id="4" name="Slide Number Placeholder 3">
            <a:extLst>
              <a:ext uri="{FF2B5EF4-FFF2-40B4-BE49-F238E27FC236}">
                <a16:creationId xmlns:a16="http://schemas.microsoft.com/office/drawing/2014/main" id="{59871C19-0C93-B1E7-EAB5-A75EC4003342}"/>
              </a:ext>
            </a:extLst>
          </p:cNvPr>
          <p:cNvSpPr>
            <a:spLocks noGrp="1"/>
          </p:cNvSpPr>
          <p:nvPr>
            <p:ph type="sldNum" sz="quarter" idx="10"/>
          </p:nvPr>
        </p:nvSpPr>
        <p:spPr/>
        <p:txBody>
          <a:bodyPr/>
          <a:lstStyle/>
          <a:p>
            <a:fld id="{6244B543-AA52-EB47-B3A9-0A2A6FE25F7B}" type="slidenum">
              <a:rPr lang="en-US" smtClean="0"/>
              <a:t>82</a:t>
            </a:fld>
            <a:endParaRPr lang="en-US" dirty="0"/>
          </a:p>
        </p:txBody>
      </p:sp>
      <p:grpSp>
        <p:nvGrpSpPr>
          <p:cNvPr id="5" name="Group 4">
            <a:extLst>
              <a:ext uri="{FF2B5EF4-FFF2-40B4-BE49-F238E27FC236}">
                <a16:creationId xmlns:a16="http://schemas.microsoft.com/office/drawing/2014/main" id="{879DDA47-DCE6-64F6-0F47-944AA7B57A63}"/>
              </a:ext>
            </a:extLst>
          </p:cNvPr>
          <p:cNvGrpSpPr/>
          <p:nvPr/>
        </p:nvGrpSpPr>
        <p:grpSpPr>
          <a:xfrm>
            <a:off x="929028" y="5183872"/>
            <a:ext cx="704538" cy="856571"/>
            <a:chOff x="5991463" y="1470443"/>
            <a:chExt cx="371475" cy="442912"/>
          </a:xfrm>
        </p:grpSpPr>
        <p:sp>
          <p:nvSpPr>
            <p:cNvPr id="6" name="Donut 5">
              <a:extLst>
                <a:ext uri="{FF2B5EF4-FFF2-40B4-BE49-F238E27FC236}">
                  <a16:creationId xmlns:a16="http://schemas.microsoft.com/office/drawing/2014/main" id="{B3FE824F-539A-5A19-B934-9061DC3E2A1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72E249DF-3954-C23D-BCA0-6AB31AB6A6D7}"/>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ECEDB46D-C130-F6D6-A3CC-D56F19688FE9}"/>
              </a:ext>
            </a:extLst>
          </p:cNvPr>
          <p:cNvGrpSpPr/>
          <p:nvPr/>
        </p:nvGrpSpPr>
        <p:grpSpPr>
          <a:xfrm>
            <a:off x="2398974" y="5724630"/>
            <a:ext cx="704538" cy="856571"/>
            <a:chOff x="5991463" y="1470443"/>
            <a:chExt cx="371475" cy="442912"/>
          </a:xfrm>
        </p:grpSpPr>
        <p:sp>
          <p:nvSpPr>
            <p:cNvPr id="9" name="Donut 8">
              <a:extLst>
                <a:ext uri="{FF2B5EF4-FFF2-40B4-BE49-F238E27FC236}">
                  <a16:creationId xmlns:a16="http://schemas.microsoft.com/office/drawing/2014/main" id="{CBF60FEF-2BF0-26EF-8A09-9745A96CF868}"/>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Rectangle 9">
              <a:extLst>
                <a:ext uri="{FF2B5EF4-FFF2-40B4-BE49-F238E27FC236}">
                  <a16:creationId xmlns:a16="http://schemas.microsoft.com/office/drawing/2014/main" id="{C8802C1E-E2EB-6033-5510-D95DB4FFFB54}"/>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a16="http://schemas.microsoft.com/office/drawing/2014/main" id="{73C0F7E0-4CE3-005E-5F61-E72826FB0970}"/>
              </a:ext>
            </a:extLst>
          </p:cNvPr>
          <p:cNvGrpSpPr/>
          <p:nvPr/>
        </p:nvGrpSpPr>
        <p:grpSpPr>
          <a:xfrm>
            <a:off x="2268905" y="3896768"/>
            <a:ext cx="704538" cy="856571"/>
            <a:chOff x="5991463" y="1470443"/>
            <a:chExt cx="371475" cy="442912"/>
          </a:xfrm>
        </p:grpSpPr>
        <p:sp>
          <p:nvSpPr>
            <p:cNvPr id="12" name="Donut 11">
              <a:extLst>
                <a:ext uri="{FF2B5EF4-FFF2-40B4-BE49-F238E27FC236}">
                  <a16:creationId xmlns:a16="http://schemas.microsoft.com/office/drawing/2014/main" id="{B2BD79A4-B964-13A5-274E-0EA093B75C1D}"/>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id="{AF973D2D-1C68-537E-D685-714F62B48372}"/>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07174670-2813-E6CD-42B3-F509AFC43ED8}"/>
              </a:ext>
            </a:extLst>
          </p:cNvPr>
          <p:cNvGrpSpPr/>
          <p:nvPr/>
        </p:nvGrpSpPr>
        <p:grpSpPr>
          <a:xfrm>
            <a:off x="6132938" y="4240178"/>
            <a:ext cx="704538" cy="856571"/>
            <a:chOff x="5991463" y="1470443"/>
            <a:chExt cx="371475" cy="442912"/>
          </a:xfrm>
        </p:grpSpPr>
        <p:sp>
          <p:nvSpPr>
            <p:cNvPr id="15" name="Donut 14">
              <a:extLst>
                <a:ext uri="{FF2B5EF4-FFF2-40B4-BE49-F238E27FC236}">
                  <a16:creationId xmlns:a16="http://schemas.microsoft.com/office/drawing/2014/main" id="{99ED8D09-B745-7CA7-FB78-CD9F410A313C}"/>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54FD7EEB-B0A1-FDB1-DAD8-9DD2546CD01B}"/>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a:extLst>
              <a:ext uri="{FF2B5EF4-FFF2-40B4-BE49-F238E27FC236}">
                <a16:creationId xmlns:a16="http://schemas.microsoft.com/office/drawing/2014/main" id="{9FDA24E9-E646-8E5E-1D60-7BD3A3EE0306}"/>
              </a:ext>
            </a:extLst>
          </p:cNvPr>
          <p:cNvGrpSpPr/>
          <p:nvPr/>
        </p:nvGrpSpPr>
        <p:grpSpPr>
          <a:xfrm>
            <a:off x="4526605" y="5655551"/>
            <a:ext cx="704538" cy="856571"/>
            <a:chOff x="5991463" y="1470443"/>
            <a:chExt cx="371475" cy="442912"/>
          </a:xfrm>
        </p:grpSpPr>
        <p:sp>
          <p:nvSpPr>
            <p:cNvPr id="18" name="Donut 17">
              <a:extLst>
                <a:ext uri="{FF2B5EF4-FFF2-40B4-BE49-F238E27FC236}">
                  <a16:creationId xmlns:a16="http://schemas.microsoft.com/office/drawing/2014/main" id="{9D2376B6-05AD-8D48-E8FD-ECB248B4AA9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a:extLst>
                <a:ext uri="{FF2B5EF4-FFF2-40B4-BE49-F238E27FC236}">
                  <a16:creationId xmlns:a16="http://schemas.microsoft.com/office/drawing/2014/main" id="{049FB67B-F86A-EEF9-817F-6B8333DDAE7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36211734-9DF6-E48C-8D7A-42CD814289DE}"/>
              </a:ext>
            </a:extLst>
          </p:cNvPr>
          <p:cNvGrpSpPr/>
          <p:nvPr/>
        </p:nvGrpSpPr>
        <p:grpSpPr>
          <a:xfrm>
            <a:off x="4498935" y="3885919"/>
            <a:ext cx="704538" cy="856571"/>
            <a:chOff x="5991463" y="1470443"/>
            <a:chExt cx="371475" cy="442912"/>
          </a:xfrm>
        </p:grpSpPr>
        <p:sp>
          <p:nvSpPr>
            <p:cNvPr id="21" name="Donut 20">
              <a:extLst>
                <a:ext uri="{FF2B5EF4-FFF2-40B4-BE49-F238E27FC236}">
                  <a16:creationId xmlns:a16="http://schemas.microsoft.com/office/drawing/2014/main" id="{C1E5527E-DDF1-425E-8951-70FCAD4ABB54}"/>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Rectangle 21">
              <a:extLst>
                <a:ext uri="{FF2B5EF4-FFF2-40B4-BE49-F238E27FC236}">
                  <a16:creationId xmlns:a16="http://schemas.microsoft.com/office/drawing/2014/main" id="{E178EA2B-4A74-992C-C469-5334F03D7158}"/>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id="{8C508810-00E0-EBFC-337A-F0626B9D7D7A}"/>
              </a:ext>
            </a:extLst>
          </p:cNvPr>
          <p:cNvGrpSpPr/>
          <p:nvPr/>
        </p:nvGrpSpPr>
        <p:grpSpPr>
          <a:xfrm>
            <a:off x="5670076" y="2836883"/>
            <a:ext cx="704538" cy="856571"/>
            <a:chOff x="5991463" y="1470443"/>
            <a:chExt cx="371475" cy="442912"/>
          </a:xfrm>
        </p:grpSpPr>
        <p:sp>
          <p:nvSpPr>
            <p:cNvPr id="24" name="Donut 23">
              <a:extLst>
                <a:ext uri="{FF2B5EF4-FFF2-40B4-BE49-F238E27FC236}">
                  <a16:creationId xmlns:a16="http://schemas.microsoft.com/office/drawing/2014/main" id="{64FAB556-D136-9FFD-51A4-06FEEE779B79}"/>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299DC0F-42BC-E709-B26F-AB544446E7AA}"/>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6" name="Group 25">
            <a:extLst>
              <a:ext uri="{FF2B5EF4-FFF2-40B4-BE49-F238E27FC236}">
                <a16:creationId xmlns:a16="http://schemas.microsoft.com/office/drawing/2014/main" id="{14DDD69A-D0F8-7C8A-AFAF-3D016E551016}"/>
              </a:ext>
            </a:extLst>
          </p:cNvPr>
          <p:cNvGrpSpPr/>
          <p:nvPr/>
        </p:nvGrpSpPr>
        <p:grpSpPr>
          <a:xfrm>
            <a:off x="7342446" y="5335430"/>
            <a:ext cx="704538" cy="856571"/>
            <a:chOff x="5991463" y="1470443"/>
            <a:chExt cx="371475" cy="442912"/>
          </a:xfrm>
        </p:grpSpPr>
        <p:sp>
          <p:nvSpPr>
            <p:cNvPr id="27" name="Donut 26">
              <a:extLst>
                <a:ext uri="{FF2B5EF4-FFF2-40B4-BE49-F238E27FC236}">
                  <a16:creationId xmlns:a16="http://schemas.microsoft.com/office/drawing/2014/main" id="{6EC39595-66F9-D9E5-8A51-192E4097CA07}"/>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84D8DB8C-6141-4148-7FE8-46B62951F20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9" name="Group 28">
            <a:extLst>
              <a:ext uri="{FF2B5EF4-FFF2-40B4-BE49-F238E27FC236}">
                <a16:creationId xmlns:a16="http://schemas.microsoft.com/office/drawing/2014/main" id="{3DB9F521-C5A8-7E21-43E6-B9C8F4109B0E}"/>
              </a:ext>
            </a:extLst>
          </p:cNvPr>
          <p:cNvGrpSpPr/>
          <p:nvPr/>
        </p:nvGrpSpPr>
        <p:grpSpPr>
          <a:xfrm>
            <a:off x="8281228" y="3916792"/>
            <a:ext cx="704538" cy="856571"/>
            <a:chOff x="5991463" y="1470443"/>
            <a:chExt cx="371475" cy="442912"/>
          </a:xfrm>
          <a:effectLst>
            <a:glow rad="521776">
              <a:schemeClr val="accent6">
                <a:satMod val="175000"/>
                <a:alpha val="40000"/>
              </a:schemeClr>
            </a:glow>
          </a:effectLst>
        </p:grpSpPr>
        <p:sp>
          <p:nvSpPr>
            <p:cNvPr id="30" name="Donut 29">
              <a:extLst>
                <a:ext uri="{FF2B5EF4-FFF2-40B4-BE49-F238E27FC236}">
                  <a16:creationId xmlns:a16="http://schemas.microsoft.com/office/drawing/2014/main" id="{569CCF1B-451C-A7CC-CA23-6E33E632A6D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1" name="Rectangle 30">
              <a:extLst>
                <a:ext uri="{FF2B5EF4-FFF2-40B4-BE49-F238E27FC236}">
                  <a16:creationId xmlns:a16="http://schemas.microsoft.com/office/drawing/2014/main" id="{DC9A6509-EA87-569A-0AB4-44ECDEEB894F}"/>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305D94F2-43CA-E987-14DC-CA7AF573F74D}"/>
              </a:ext>
            </a:extLst>
          </p:cNvPr>
          <p:cNvGrpSpPr/>
          <p:nvPr/>
        </p:nvGrpSpPr>
        <p:grpSpPr>
          <a:xfrm>
            <a:off x="1152904" y="2728309"/>
            <a:ext cx="704538" cy="856571"/>
            <a:chOff x="5991463" y="1470443"/>
            <a:chExt cx="371475" cy="442912"/>
          </a:xfrm>
        </p:grpSpPr>
        <p:sp>
          <p:nvSpPr>
            <p:cNvPr id="33" name="Donut 32">
              <a:extLst>
                <a:ext uri="{FF2B5EF4-FFF2-40B4-BE49-F238E27FC236}">
                  <a16:creationId xmlns:a16="http://schemas.microsoft.com/office/drawing/2014/main" id="{3FEF990D-D0EB-2239-EF2D-BB307B5B7A43}"/>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4" name="Rectangle 33">
              <a:extLst>
                <a:ext uri="{FF2B5EF4-FFF2-40B4-BE49-F238E27FC236}">
                  <a16:creationId xmlns:a16="http://schemas.microsoft.com/office/drawing/2014/main" id="{BDD07DC3-E85D-24A5-9DDC-545E5A391CCC}"/>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F426DB2F-E3E5-EE8E-63B7-9E19BD9694F6}"/>
              </a:ext>
            </a:extLst>
          </p:cNvPr>
          <p:cNvGrpSpPr/>
          <p:nvPr/>
        </p:nvGrpSpPr>
        <p:grpSpPr>
          <a:xfrm>
            <a:off x="7681779" y="1859816"/>
            <a:ext cx="704538" cy="856571"/>
            <a:chOff x="5991463" y="1470443"/>
            <a:chExt cx="371475" cy="442912"/>
          </a:xfrm>
        </p:grpSpPr>
        <p:sp>
          <p:nvSpPr>
            <p:cNvPr id="36" name="Donut 35">
              <a:extLst>
                <a:ext uri="{FF2B5EF4-FFF2-40B4-BE49-F238E27FC236}">
                  <a16:creationId xmlns:a16="http://schemas.microsoft.com/office/drawing/2014/main" id="{70F1C5E6-1226-CA06-9211-52798C2A1ABF}"/>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2D56AB3-16F8-6BB9-C87A-A2A1019B9B51}"/>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37">
            <a:extLst>
              <a:ext uri="{FF2B5EF4-FFF2-40B4-BE49-F238E27FC236}">
                <a16:creationId xmlns:a16="http://schemas.microsoft.com/office/drawing/2014/main" id="{4C2FB2F6-DAD4-ABE6-8617-CB2C8D42B758}"/>
              </a:ext>
            </a:extLst>
          </p:cNvPr>
          <p:cNvGrpSpPr/>
          <p:nvPr/>
        </p:nvGrpSpPr>
        <p:grpSpPr>
          <a:xfrm>
            <a:off x="3323298" y="2225383"/>
            <a:ext cx="704538" cy="856571"/>
            <a:chOff x="5991463" y="1470443"/>
            <a:chExt cx="371475" cy="442912"/>
          </a:xfrm>
        </p:grpSpPr>
        <p:sp>
          <p:nvSpPr>
            <p:cNvPr id="39" name="Donut 38">
              <a:extLst>
                <a:ext uri="{FF2B5EF4-FFF2-40B4-BE49-F238E27FC236}">
                  <a16:creationId xmlns:a16="http://schemas.microsoft.com/office/drawing/2014/main" id="{E4566F3E-954F-DF25-4FC2-7EB14805F09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0" name="Rectangle 39">
              <a:extLst>
                <a:ext uri="{FF2B5EF4-FFF2-40B4-BE49-F238E27FC236}">
                  <a16:creationId xmlns:a16="http://schemas.microsoft.com/office/drawing/2014/main" id="{B3B76784-DA2A-009D-E9BA-1A3A4D8AC603}"/>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40" descr="Spider Web File Transparent HQ PNG Download | FreePNGImg">
            <a:extLst>
              <a:ext uri="{FF2B5EF4-FFF2-40B4-BE49-F238E27FC236}">
                <a16:creationId xmlns:a16="http://schemas.microsoft.com/office/drawing/2014/main" id="{A711EC84-5FBD-38C8-2FFB-A36B19668D5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3711858" y="1289641"/>
            <a:ext cx="3156207" cy="593266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
            <a:extLst>
              <a:ext uri="{FF2B5EF4-FFF2-40B4-BE49-F238E27FC236}">
                <a16:creationId xmlns:a16="http://schemas.microsoft.com/office/drawing/2014/main" id="{30F2D23B-2015-9C6A-AF92-6017226D296B}"/>
              </a:ext>
            </a:extLst>
          </p:cNvPr>
          <p:cNvSpPr/>
          <p:nvPr/>
        </p:nvSpPr>
        <p:spPr>
          <a:xfrm>
            <a:off x="1670831" y="3284684"/>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14">
            <a:extLst>
              <a:ext uri="{FF2B5EF4-FFF2-40B4-BE49-F238E27FC236}">
                <a16:creationId xmlns:a16="http://schemas.microsoft.com/office/drawing/2014/main" id="{3C598455-F724-F08C-C767-D2FAA716C62E}"/>
              </a:ext>
            </a:extLst>
          </p:cNvPr>
          <p:cNvSpPr/>
          <p:nvPr/>
        </p:nvSpPr>
        <p:spPr>
          <a:xfrm>
            <a:off x="7938588" y="2497476"/>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27">
            <a:extLst>
              <a:ext uri="{FF2B5EF4-FFF2-40B4-BE49-F238E27FC236}">
                <a16:creationId xmlns:a16="http://schemas.microsoft.com/office/drawing/2014/main" id="{23F9AC22-4B74-FDB7-BBA0-C5A560BEBD8A}"/>
              </a:ext>
            </a:extLst>
          </p:cNvPr>
          <p:cNvSpPr/>
          <p:nvPr/>
        </p:nvSpPr>
        <p:spPr>
          <a:xfrm>
            <a:off x="8597553" y="4552312"/>
            <a:ext cx="914400" cy="461665"/>
          </a:xfrm>
          <a:prstGeom prst="rect">
            <a:avLst/>
          </a:prstGeom>
          <a:solidFill>
            <a:schemeClr val="accent3">
              <a:lumMod val="20000"/>
              <a:lumOff val="80000"/>
            </a:schemeClr>
          </a:solidFill>
          <a:ln w="25400">
            <a:solidFill>
              <a:schemeClr val="dk1"/>
            </a:solidFill>
          </a:ln>
          <a:effectLst>
            <a:glow rad="521776">
              <a:schemeClr val="accent3">
                <a:lumMod val="60000"/>
                <a:lumOff val="40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15">
            <a:extLst>
              <a:ext uri="{FF2B5EF4-FFF2-40B4-BE49-F238E27FC236}">
                <a16:creationId xmlns:a16="http://schemas.microsoft.com/office/drawing/2014/main" id="{CC2C039E-1DC2-1CBE-6474-28170CBCA906}"/>
              </a:ext>
            </a:extLst>
          </p:cNvPr>
          <p:cNvSpPr/>
          <p:nvPr/>
        </p:nvSpPr>
        <p:spPr>
          <a:xfrm>
            <a:off x="3044867" y="6060238"/>
            <a:ext cx="914400" cy="461665"/>
          </a:xfrm>
          <a:prstGeom prst="rect">
            <a:avLst/>
          </a:prstGeom>
          <a:solidFill>
            <a:schemeClr val="accent3">
              <a:lumMod val="20000"/>
              <a:lumOff val="80000"/>
            </a:schemeClr>
          </a:solidFill>
          <a:ln w="2540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ular Callout 44">
            <a:extLst>
              <a:ext uri="{FF2B5EF4-FFF2-40B4-BE49-F238E27FC236}">
                <a16:creationId xmlns:a16="http://schemas.microsoft.com/office/drawing/2014/main" id="{B31B8F0E-B5D1-6479-6B9D-AD05123B8280}"/>
              </a:ext>
            </a:extLst>
          </p:cNvPr>
          <p:cNvSpPr/>
          <p:nvPr/>
        </p:nvSpPr>
        <p:spPr>
          <a:xfrm>
            <a:off x="9366390" y="1331495"/>
            <a:ext cx="2743200" cy="2794431"/>
          </a:xfrm>
          <a:prstGeom prst="wedgeRoundRectCallout">
            <a:avLst>
              <a:gd name="adj1" fmla="val -66849"/>
              <a:gd name="adj2" fmla="val 58303"/>
              <a:gd name="adj3" fmla="val 16667"/>
            </a:avLst>
          </a:prstGeom>
          <a:solidFill>
            <a:schemeClr val="bg1"/>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can connect the ghost state to other state you care about via more lock invariants</a:t>
            </a:r>
          </a:p>
        </p:txBody>
      </p:sp>
    </p:spTree>
    <p:extLst>
      <p:ext uri="{BB962C8B-B14F-4D97-AF65-F5344CB8AC3E}">
        <p14:creationId xmlns:p14="http://schemas.microsoft.com/office/powerpoint/2010/main" val="2694294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FAF-8869-9508-4C66-4600DBC54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64F6CE-D71F-4A9F-1EA8-1619165357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69D9D89-C0EF-68C1-E145-050974A5BBAB}"/>
              </a:ext>
            </a:extLst>
          </p:cNvPr>
          <p:cNvSpPr>
            <a:spLocks noGrp="1"/>
          </p:cNvSpPr>
          <p:nvPr>
            <p:ph type="sldNum" sz="quarter" idx="10"/>
          </p:nvPr>
        </p:nvSpPr>
        <p:spPr/>
        <p:txBody>
          <a:bodyPr/>
          <a:lstStyle/>
          <a:p>
            <a:fld id="{6244B543-AA52-EB47-B3A9-0A2A6FE25F7B}" type="slidenum">
              <a:rPr lang="en-US" smtClean="0"/>
              <a:t>83</a:t>
            </a:fld>
            <a:endParaRPr lang="en-US" dirty="0"/>
          </a:p>
        </p:txBody>
      </p:sp>
      <p:pic>
        <p:nvPicPr>
          <p:cNvPr id="1026" name="Picture 2" descr="Is That a Giant Demogorgon at the End of the 'Stranger Things' Season 2 ...">
            <a:extLst>
              <a:ext uri="{FF2B5EF4-FFF2-40B4-BE49-F238E27FC236}">
                <a16:creationId xmlns:a16="http://schemas.microsoft.com/office/drawing/2014/main" id="{BF77D424-C26A-2770-A62D-A2873E668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477"/>
            <a:ext cx="12192000" cy="61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10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D51-44D9-9D58-EEBE-FBEF25E8F590}"/>
              </a:ext>
            </a:extLst>
          </p:cNvPr>
          <p:cNvSpPr>
            <a:spLocks noGrp="1"/>
          </p:cNvSpPr>
          <p:nvPr>
            <p:ph type="title"/>
          </p:nvPr>
        </p:nvSpPr>
        <p:spPr>
          <a:xfrm>
            <a:off x="3547310" y="2766218"/>
            <a:ext cx="5097380" cy="1325563"/>
          </a:xfrm>
        </p:spPr>
        <p:txBody>
          <a:bodyPr>
            <a:normAutofit/>
          </a:bodyPr>
          <a:lstStyle/>
          <a:p>
            <a:r>
              <a:rPr lang="en-US" sz="4800" dirty="0"/>
              <a:t>[Demo: </a:t>
            </a:r>
            <a:r>
              <a:rPr lang="en-US" sz="4800" dirty="0" err="1"/>
              <a:t>VerusSync</a:t>
            </a:r>
            <a:r>
              <a:rPr lang="en-US" sz="4800" dirty="0"/>
              <a:t>]</a:t>
            </a:r>
          </a:p>
        </p:txBody>
      </p:sp>
      <p:sp>
        <p:nvSpPr>
          <p:cNvPr id="4" name="Slide Number Placeholder 3">
            <a:extLst>
              <a:ext uri="{FF2B5EF4-FFF2-40B4-BE49-F238E27FC236}">
                <a16:creationId xmlns:a16="http://schemas.microsoft.com/office/drawing/2014/main" id="{B69BDDB7-733E-0786-333F-D7BA116AF57C}"/>
              </a:ext>
            </a:extLst>
          </p:cNvPr>
          <p:cNvSpPr>
            <a:spLocks noGrp="1"/>
          </p:cNvSpPr>
          <p:nvPr>
            <p:ph type="sldNum" sz="quarter" idx="10"/>
          </p:nvPr>
        </p:nvSpPr>
        <p:spPr/>
        <p:txBody>
          <a:bodyPr/>
          <a:lstStyle/>
          <a:p>
            <a:fld id="{6244B543-AA52-EB47-B3A9-0A2A6FE25F7B}" type="slidenum">
              <a:rPr lang="en-US" smtClean="0"/>
              <a:t>84</a:t>
            </a:fld>
            <a:endParaRPr lang="en-US" dirty="0"/>
          </a:p>
        </p:txBody>
      </p:sp>
    </p:spTree>
    <p:extLst>
      <p:ext uri="{BB962C8B-B14F-4D97-AF65-F5344CB8AC3E}">
        <p14:creationId xmlns:p14="http://schemas.microsoft.com/office/powerpoint/2010/main" val="3527049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9F2-1562-7067-D258-5ECA69908C4F}"/>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5E29A906-DE22-B0D9-A270-6E06953ADC20}"/>
              </a:ext>
            </a:extLst>
          </p:cNvPr>
          <p:cNvSpPr>
            <a:spLocks noGrp="1"/>
          </p:cNvSpPr>
          <p:nvPr>
            <p:ph type="sldNum" sz="quarter" idx="10"/>
          </p:nvPr>
        </p:nvSpPr>
        <p:spPr/>
        <p:txBody>
          <a:bodyPr/>
          <a:lstStyle/>
          <a:p>
            <a:fld id="{6244B543-AA52-EB47-B3A9-0A2A6FE25F7B}" type="slidenum">
              <a:rPr lang="en-US" smtClean="0"/>
              <a:t>85</a:t>
            </a:fld>
            <a:endParaRPr lang="en-US" dirty="0"/>
          </a:p>
        </p:txBody>
      </p:sp>
      <p:sp>
        <p:nvSpPr>
          <p:cNvPr id="5" name="Triangle 4">
            <a:extLst>
              <a:ext uri="{FF2B5EF4-FFF2-40B4-BE49-F238E27FC236}">
                <a16:creationId xmlns:a16="http://schemas.microsoft.com/office/drawing/2014/main" id="{14420AC3-8AFE-C1FF-87A2-6C8DB1B64B96}"/>
              </a:ext>
            </a:extLst>
          </p:cNvPr>
          <p:cNvSpPr/>
          <p:nvPr/>
        </p:nvSpPr>
        <p:spPr>
          <a:xfrm>
            <a:off x="4156303" y="2370470"/>
            <a:ext cx="3769895" cy="3229044"/>
          </a:xfrm>
          <a:prstGeom prst="triangle">
            <a:avLst/>
          </a:prstGeom>
          <a:gradFill flip="none" rotWithShape="1">
            <a:gsLst>
              <a:gs pos="0">
                <a:schemeClr val="accent5">
                  <a:lumMod val="5000"/>
                  <a:lumOff val="95000"/>
                </a:schemeClr>
              </a:gs>
              <a:gs pos="100000">
                <a:schemeClr val="accent2">
                  <a:lumMod val="75000"/>
                  <a:alpha val="82107"/>
                </a:schemeClr>
              </a:gs>
            </a:gsLst>
            <a:lin ang="72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2069FBE-F54E-E5BC-2CC1-CD0591AE2D21}"/>
              </a:ext>
            </a:extLst>
          </p:cNvPr>
          <p:cNvSpPr txBox="1"/>
          <p:nvPr/>
        </p:nvSpPr>
        <p:spPr>
          <a:xfrm>
            <a:off x="4451684" y="1707614"/>
            <a:ext cx="3625515" cy="523220"/>
          </a:xfrm>
          <a:prstGeom prst="rect">
            <a:avLst/>
          </a:prstGeom>
          <a:noFill/>
        </p:spPr>
        <p:txBody>
          <a:bodyPr wrap="square" rtlCol="0">
            <a:spAutoFit/>
          </a:bodyPr>
          <a:lstStyle/>
          <a:p>
            <a:r>
              <a:rPr lang="en-US" sz="2800" dirty="0">
                <a:solidFill>
                  <a:schemeClr val="tx2">
                    <a:lumMod val="75000"/>
                    <a:lumOff val="25000"/>
                  </a:schemeClr>
                </a:solidFill>
              </a:rPr>
              <a:t>Memory permissions</a:t>
            </a:r>
          </a:p>
        </p:txBody>
      </p:sp>
      <p:sp>
        <p:nvSpPr>
          <p:cNvPr id="7" name="TextBox 6">
            <a:extLst>
              <a:ext uri="{FF2B5EF4-FFF2-40B4-BE49-F238E27FC236}">
                <a16:creationId xmlns:a16="http://schemas.microsoft.com/office/drawing/2014/main" id="{7D24A49E-21BE-3D47-69AD-548A09E028BE}"/>
              </a:ext>
            </a:extLst>
          </p:cNvPr>
          <p:cNvSpPr txBox="1"/>
          <p:nvPr/>
        </p:nvSpPr>
        <p:spPr>
          <a:xfrm>
            <a:off x="2342148" y="5817796"/>
            <a:ext cx="3625515" cy="523220"/>
          </a:xfrm>
          <a:prstGeom prst="rect">
            <a:avLst/>
          </a:prstGeom>
          <a:noFill/>
        </p:spPr>
        <p:txBody>
          <a:bodyPr wrap="square" rtlCol="0">
            <a:spAutoFit/>
          </a:bodyPr>
          <a:lstStyle/>
          <a:p>
            <a:r>
              <a:rPr lang="en-US" sz="2800" dirty="0">
                <a:solidFill>
                  <a:srgbClr val="C00000"/>
                </a:solidFill>
              </a:rPr>
              <a:t>Lock invariants</a:t>
            </a:r>
          </a:p>
        </p:txBody>
      </p:sp>
      <p:sp>
        <p:nvSpPr>
          <p:cNvPr id="3" name="Triangle 2">
            <a:extLst>
              <a:ext uri="{FF2B5EF4-FFF2-40B4-BE49-F238E27FC236}">
                <a16:creationId xmlns:a16="http://schemas.microsoft.com/office/drawing/2014/main" id="{FB2E2F1A-8958-04F3-5AEA-A2F046EE2CD6}"/>
              </a:ext>
            </a:extLst>
          </p:cNvPr>
          <p:cNvSpPr/>
          <p:nvPr/>
        </p:nvSpPr>
        <p:spPr>
          <a:xfrm>
            <a:off x="4154906" y="2373919"/>
            <a:ext cx="3769895" cy="3225595"/>
          </a:xfrm>
          <a:prstGeom prst="triangle">
            <a:avLst/>
          </a:prstGeom>
          <a:gradFill flip="none" rotWithShape="1">
            <a:gsLst>
              <a:gs pos="100000">
                <a:schemeClr val="accent5">
                  <a:lumMod val="5000"/>
                  <a:lumOff val="95000"/>
                  <a:alpha val="0"/>
                </a:schemeClr>
              </a:gs>
              <a:gs pos="0">
                <a:schemeClr val="accent3">
                  <a:lumMod val="75000"/>
                  <a:alpha val="83000"/>
                </a:schemeClr>
              </a:gs>
            </a:gsLst>
            <a:lin ang="12600000" scaled="0"/>
            <a:tileRect/>
          </a:grad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AE62DED9-B7B4-014F-139B-0B67E840A672}"/>
              </a:ext>
            </a:extLst>
          </p:cNvPr>
          <p:cNvGrpSpPr/>
          <p:nvPr/>
        </p:nvGrpSpPr>
        <p:grpSpPr>
          <a:xfrm>
            <a:off x="3097401" y="4742943"/>
            <a:ext cx="704538" cy="856571"/>
            <a:chOff x="5991463" y="1470443"/>
            <a:chExt cx="371475" cy="442912"/>
          </a:xfrm>
        </p:grpSpPr>
        <p:sp>
          <p:nvSpPr>
            <p:cNvPr id="10" name="Donut 9">
              <a:extLst>
                <a:ext uri="{FF2B5EF4-FFF2-40B4-BE49-F238E27FC236}">
                  <a16:creationId xmlns:a16="http://schemas.microsoft.com/office/drawing/2014/main" id="{A67CB109-3291-D980-9214-D5F3C23963B1}"/>
                </a:ext>
              </a:extLst>
            </p:cNvPr>
            <p:cNvSpPr/>
            <p:nvPr/>
          </p:nvSpPr>
          <p:spPr>
            <a:xfrm>
              <a:off x="6053250" y="1470443"/>
              <a:ext cx="252535" cy="328612"/>
            </a:xfrm>
            <a:prstGeom prst="donut">
              <a:avLst/>
            </a:prstGeom>
            <a:solidFill>
              <a:srgbClr val="FFC000"/>
            </a:solidFill>
            <a:ln>
              <a:solidFill>
                <a:srgbClr val="E1A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D46C5B2D-515F-B3FC-B698-9449185A7AA9}"/>
                </a:ext>
              </a:extLst>
            </p:cNvPr>
            <p:cNvSpPr/>
            <p:nvPr/>
          </p:nvSpPr>
          <p:spPr>
            <a:xfrm>
              <a:off x="5991463" y="1656180"/>
              <a:ext cx="371475" cy="257175"/>
            </a:xfrm>
            <a:prstGeom prst="rect">
              <a:avLst/>
            </a:prstGeom>
            <a:solidFill>
              <a:schemeClr val="bg2">
                <a:lumMod val="9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Spider Web File Transparent HQ PNG Download | FreePNGImg">
            <a:extLst>
              <a:ext uri="{FF2B5EF4-FFF2-40B4-BE49-F238E27FC236}">
                <a16:creationId xmlns:a16="http://schemas.microsoft.com/office/drawing/2014/main" id="{A470625E-4E25-D065-BFA8-09F0512C11A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742472">
            <a:off x="8133035" y="4062342"/>
            <a:ext cx="955127" cy="17953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957889-EAFD-2538-88A7-AB3677FB738E}"/>
              </a:ext>
            </a:extLst>
          </p:cNvPr>
          <p:cNvSpPr txBox="1"/>
          <p:nvPr/>
        </p:nvSpPr>
        <p:spPr>
          <a:xfrm>
            <a:off x="7769925" y="5674596"/>
            <a:ext cx="4293738" cy="523220"/>
          </a:xfrm>
          <a:prstGeom prst="rect">
            <a:avLst/>
          </a:prstGeom>
          <a:noFill/>
        </p:spPr>
        <p:txBody>
          <a:bodyPr wrap="square" rtlCol="0">
            <a:spAutoFit/>
          </a:bodyPr>
          <a:lstStyle/>
          <a:p>
            <a:r>
              <a:rPr lang="en-US" sz="2800" dirty="0">
                <a:solidFill>
                  <a:schemeClr val="accent3">
                    <a:lumMod val="75000"/>
                  </a:schemeClr>
                </a:solidFill>
              </a:rPr>
              <a:t>Space-reaching invariants</a:t>
            </a:r>
          </a:p>
        </p:txBody>
      </p:sp>
      <p:pic>
        <p:nvPicPr>
          <p:cNvPr id="17" name="Graphic 16" descr="Brain outline">
            <a:extLst>
              <a:ext uri="{FF2B5EF4-FFF2-40B4-BE49-F238E27FC236}">
                <a16:creationId xmlns:a16="http://schemas.microsoft.com/office/drawing/2014/main" id="{2F9BF6C7-6183-681C-EE86-B616A2F3B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42" y="2091197"/>
            <a:ext cx="914400" cy="914400"/>
          </a:xfrm>
          <a:prstGeom prst="rect">
            <a:avLst/>
          </a:prstGeom>
        </p:spPr>
      </p:pic>
    </p:spTree>
    <p:extLst>
      <p:ext uri="{BB962C8B-B14F-4D97-AF65-F5344CB8AC3E}">
        <p14:creationId xmlns:p14="http://schemas.microsoft.com/office/powerpoint/2010/main" val="2277251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6EFC-32B6-077B-2D14-3A1E3EB78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7EB7B-8373-8266-91F3-0C75E64D1A08}"/>
              </a:ext>
            </a:extLst>
          </p:cNvPr>
          <p:cNvSpPr>
            <a:spLocks noGrp="1"/>
          </p:cNvSpPr>
          <p:nvPr>
            <p:ph idx="1"/>
          </p:nvPr>
        </p:nvSpPr>
        <p:spPr>
          <a:xfrm>
            <a:off x="498613" y="2370138"/>
            <a:ext cx="10515600" cy="4351338"/>
          </a:xfrm>
        </p:spPr>
        <p:txBody>
          <a:bodyPr>
            <a:normAutofit/>
            <a:scene3d>
              <a:camera prst="orthographicFront"/>
              <a:lightRig rig="threePt" dir="t"/>
            </a:scene3d>
            <a:sp3d extrusionH="57150">
              <a:bevelT w="38100" h="38100"/>
            </a:sp3d>
          </a:bodyPr>
          <a:lstStyle/>
          <a:p>
            <a:pPr marL="0" indent="0">
              <a:buNone/>
            </a:pPr>
            <a:r>
              <a:rPr lang="en-US" sz="19000" b="1" dirty="0">
                <a:solidFill>
                  <a:schemeClr val="accent6">
                    <a:lumMod val="75000"/>
                  </a:schemeClr>
                </a:solidFill>
                <a:effectLst>
                  <a:outerShdw blurRad="50800" dist="38100" dir="2700000" sx="101000" sy="101000" algn="tl" rotWithShape="0">
                    <a:srgbClr val="FF0000">
                      <a:alpha val="40000"/>
                    </a:srgbClr>
                  </a:outerShdw>
                  <a:reflection blurRad="6350" stA="55000" endA="300" endPos="45500" dir="5400000" sy="-100000" algn="bl" rotWithShape="0"/>
                </a:effectLst>
                <a:latin typeface="Trattatello" panose="020F0403020200020303" pitchFamily="34" charset="0"/>
              </a:rPr>
              <a:t>Unsafe Code</a:t>
            </a:r>
          </a:p>
        </p:txBody>
      </p:sp>
      <p:sp>
        <p:nvSpPr>
          <p:cNvPr id="4" name="Slide Number Placeholder 3">
            <a:extLst>
              <a:ext uri="{FF2B5EF4-FFF2-40B4-BE49-F238E27FC236}">
                <a16:creationId xmlns:a16="http://schemas.microsoft.com/office/drawing/2014/main" id="{9FD185A1-2D0B-4467-4284-E8CD39DFEEE3}"/>
              </a:ext>
            </a:extLst>
          </p:cNvPr>
          <p:cNvSpPr>
            <a:spLocks noGrp="1"/>
          </p:cNvSpPr>
          <p:nvPr>
            <p:ph type="sldNum" sz="quarter" idx="10"/>
          </p:nvPr>
        </p:nvSpPr>
        <p:spPr/>
        <p:txBody>
          <a:bodyPr/>
          <a:lstStyle/>
          <a:p>
            <a:fld id="{6244B543-AA52-EB47-B3A9-0A2A6FE25F7B}" type="slidenum">
              <a:rPr lang="en-US" smtClean="0"/>
              <a:t>9</a:t>
            </a:fld>
            <a:endParaRPr lang="en-US" dirty="0"/>
          </a:p>
        </p:txBody>
      </p:sp>
    </p:spTree>
    <p:extLst>
      <p:ext uri="{BB962C8B-B14F-4D97-AF65-F5344CB8AC3E}">
        <p14:creationId xmlns:p14="http://schemas.microsoft.com/office/powerpoint/2010/main" val="170551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theme/theme1.xml><?xml version="1.0" encoding="utf-8"?>
<a:theme xmlns:a="http://schemas.openxmlformats.org/drawingml/2006/main" name="ParnoTheme">
  <a:themeElements>
    <a:clrScheme name="ParnoColors">
      <a:dk1>
        <a:srgbClr val="000000"/>
      </a:dk1>
      <a:lt1>
        <a:srgbClr val="FFFFFF"/>
      </a:lt1>
      <a:dk2>
        <a:srgbClr val="323232"/>
      </a:dk2>
      <a:lt2>
        <a:srgbClr val="E3DED1"/>
      </a:lt2>
      <a:accent1>
        <a:srgbClr val="000000"/>
      </a:accent1>
      <a:accent2>
        <a:srgbClr val="BF504D"/>
      </a:accent2>
      <a:accent3>
        <a:srgbClr val="1B587C"/>
      </a:accent3>
      <a:accent4>
        <a:srgbClr val="4E8542"/>
      </a:accent4>
      <a:accent5>
        <a:srgbClr val="604878"/>
      </a:accent5>
      <a:accent6>
        <a:srgbClr val="FF7C00"/>
      </a:accent6>
      <a:hlink>
        <a:srgbClr val="4433FF"/>
      </a:hlink>
      <a:folHlink>
        <a:srgbClr val="443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76200">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Presentation4" id="{E9C60EF5-7114-0249-B0FB-EF094C1EE4CB}" vid="{7823EB03-3643-4144-9C99-9FBAD3E4E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ParnoTheme</Template>
  <TotalTime>5613</TotalTime>
  <Words>5231</Words>
  <Application>Microsoft Macintosh PowerPoint</Application>
  <PresentationFormat>Widescreen</PresentationFormat>
  <Paragraphs>920</Paragraphs>
  <Slides>85</Slides>
  <Notes>26</Notes>
  <HiddenSlides>17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Aptos</vt:lpstr>
      <vt:lpstr>Arial</vt:lpstr>
      <vt:lpstr>Calibri</vt:lpstr>
      <vt:lpstr>Calibri Light</vt:lpstr>
      <vt:lpstr>Comic Sans MS</vt:lpstr>
      <vt:lpstr>Consolas</vt:lpstr>
      <vt:lpstr>Gabriola</vt:lpstr>
      <vt:lpstr>Roboto</vt:lpstr>
      <vt:lpstr>Source Code Pro</vt:lpstr>
      <vt:lpstr>System Font Regular</vt:lpstr>
      <vt:lpstr>Trattatello</vt:lpstr>
      <vt:lpstr>ParnoTheme</vt:lpstr>
      <vt:lpstr>Verification &amp; Rust: Advanced Topics</vt:lpstr>
      <vt:lpstr>Rust has a lot of restrictions</vt:lpstr>
      <vt:lpstr>Rust’s restrictions &amp; verification</vt:lpstr>
      <vt:lpstr>The well-trodden path</vt:lpstr>
      <vt:lpstr>The road less travelled</vt:lpstr>
      <vt:lpstr>The road less travelled</vt:lpstr>
      <vt:lpstr>Rules are bent, not broken</vt:lpstr>
      <vt:lpstr>PowerPoint Presentation</vt:lpstr>
      <vt:lpstr>PowerPoint Presentation</vt:lpstr>
      <vt:lpstr>What is unsafe code?</vt:lpstr>
      <vt:lpstr>What is unsafe code?</vt:lpstr>
      <vt:lpstr>PowerPoint Presentation</vt:lpstr>
      <vt:lpstr>What is unsafe code?</vt:lpstr>
      <vt:lpstr>Example: Option::unwrap_unchecked</vt:lpstr>
      <vt:lpstr>What is unsafe code?</vt:lpstr>
      <vt:lpstr>PowerPoint Presentation</vt:lpstr>
      <vt:lpstr>PowerPoint Presentation</vt:lpstr>
      <vt:lpstr>PowerPoint Presentation</vt:lpstr>
      <vt:lpstr>Let’s check the docs again</vt:lpstr>
      <vt:lpstr>Let’s check the docs again</vt:lpstr>
      <vt:lpstr>Let’s check the docs again</vt:lpstr>
      <vt:lpstr>Pointers have a lot of conditions</vt:lpstr>
      <vt:lpstr>Isn’t this what ownership types are for?</vt:lpstr>
      <vt:lpstr>Isn’t this what ownership types are for?</vt:lpstr>
      <vt:lpstr>Pointers have a lot of conditions</vt:lpstr>
      <vt:lpstr>[PPtr demo]</vt:lpstr>
      <vt:lpstr>Recap</vt:lpstr>
      <vt:lpstr>Summary</vt:lpstr>
      <vt:lpstr>PowerPoint Presentation</vt:lpstr>
      <vt:lpstr>What is interior mutability?</vt:lpstr>
      <vt:lpstr>What is interior mutability?</vt:lpstr>
      <vt:lpstr>What’s the problem?</vt:lpstr>
      <vt:lpstr>What’s the problem?</vt:lpstr>
      <vt:lpstr>What’s the problem?</vt:lpstr>
      <vt:lpstr>We’d prefer to encapsulate mutation</vt:lpstr>
      <vt:lpstr>Example: Memoizing a deterministic fn</vt:lpstr>
      <vt:lpstr>Example: Memoizing a deterministic fn</vt:lpstr>
      <vt:lpstr>Example: Memoizing a deterministic fn</vt:lpstr>
      <vt:lpstr>Example: Memoizing a deterministic fn</vt:lpstr>
      <vt:lpstr>Example: Memoizing a deterministic fn</vt:lpstr>
      <vt:lpstr>Example: Memoizing a deterministic fn</vt:lpstr>
      <vt:lpstr>Solution: What doesn’t change?</vt:lpstr>
      <vt:lpstr>What’s the problem?</vt:lpstr>
      <vt:lpstr>Interior mutability types</vt:lpstr>
      <vt:lpstr>Interior mutability types</vt:lpstr>
      <vt:lpstr>Interior mutability types</vt:lpstr>
      <vt:lpstr>[RwLock demo]</vt:lpstr>
      <vt:lpstr>An encapsulating specification</vt:lpstr>
      <vt:lpstr>An encapsulating specification</vt:lpstr>
      <vt:lpstr>Recap</vt:lpstr>
      <vt:lpstr>PowerPoint Presentation</vt:lpstr>
      <vt:lpstr>We already covered locks actually …</vt:lpstr>
      <vt:lpstr>Realistic systems use fine-grained locks</vt:lpstr>
      <vt:lpstr>Problem: split ownership</vt:lpstr>
      <vt:lpstr>Problem: split ownership</vt:lpstr>
      <vt:lpstr>Problem: split ownership</vt:lpstr>
      <vt:lpstr>Problem: split ownership</vt:lpstr>
      <vt:lpstr>Problem: split ownership</vt:lpstr>
      <vt:lpstr>Realistic systems use fine-grained locks</vt:lpstr>
      <vt:lpstr>Realistic systems use fine-grained locks</vt:lpstr>
      <vt:lpstr>Realistic systems use fine-grained locks</vt:lpstr>
      <vt:lpstr>But how do we reason globally?</vt:lpstr>
      <vt:lpstr>Example 2: Producer/consumer queue</vt:lpstr>
      <vt:lpstr>Example 2: Producer/consumer queue</vt:lpstr>
      <vt:lpstr>Example 2: Producer/consumer queue</vt:lpstr>
      <vt:lpstr>Example 2: Producer/consumer queue</vt:lpstr>
      <vt:lpstr>Example 2: Producer/consumer queue</vt:lpstr>
      <vt:lpstr>Example 2: Producer/consumer queue</vt:lpstr>
      <vt:lpstr>Example 2: Producer/consumer queue</vt:lpstr>
      <vt:lpstr>PowerPoint Presentation</vt:lpstr>
      <vt:lpstr>PowerPoint Presentation</vt:lpstr>
      <vt:lpstr>Example 2: Producer/consumer queue</vt:lpstr>
      <vt:lpstr>Example 3: “Agreement”</vt:lpstr>
      <vt:lpstr>Example 3: “Agreement”</vt:lpstr>
      <vt:lpstr>Example 3: “Agreement”</vt:lpstr>
      <vt:lpstr>Example 3: “Agreement”</vt:lpstr>
      <vt:lpstr>Example 3: “Agreement”</vt:lpstr>
      <vt:lpstr>Example 3: “Agreement”</vt:lpstr>
      <vt:lpstr>Verus’s System: VerusSync</vt:lpstr>
      <vt:lpstr>Verus’s System: VerusSync</vt:lpstr>
      <vt:lpstr>Verus’s System: VerusSync</vt:lpstr>
      <vt:lpstr>Verus’s System: VerusSync</vt:lpstr>
      <vt:lpstr>PowerPoint Presentation</vt:lpstr>
      <vt:lpstr>[Demo: VerusSync]</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Travis Hance</cp:lastModifiedBy>
  <cp:revision>46</cp:revision>
  <dcterms:created xsi:type="dcterms:W3CDTF">2024-10-22T23:37:27Z</dcterms:created>
  <dcterms:modified xsi:type="dcterms:W3CDTF">2024-11-02T16:33:24Z</dcterms:modified>
</cp:coreProperties>
</file>